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37"/>
  </p:handoutMasterIdLst>
  <p:sldIdLst>
    <p:sldId id="399" r:id="rId3"/>
    <p:sldId id="384" r:id="rId4"/>
    <p:sldId id="383" r:id="rId5"/>
    <p:sldId id="386" r:id="rId7"/>
    <p:sldId id="420" r:id="rId8"/>
    <p:sldId id="421" r:id="rId9"/>
    <p:sldId id="422" r:id="rId10"/>
    <p:sldId id="423" r:id="rId11"/>
    <p:sldId id="424" r:id="rId12"/>
    <p:sldId id="425" r:id="rId13"/>
    <p:sldId id="379" r:id="rId14"/>
    <p:sldId id="385" r:id="rId15"/>
    <p:sldId id="426" r:id="rId16"/>
    <p:sldId id="427" r:id="rId17"/>
    <p:sldId id="380" r:id="rId18"/>
    <p:sldId id="391" r:id="rId19"/>
    <p:sldId id="393" r:id="rId20"/>
    <p:sldId id="392" r:id="rId21"/>
    <p:sldId id="440" r:id="rId22"/>
    <p:sldId id="441" r:id="rId23"/>
    <p:sldId id="381" r:id="rId24"/>
    <p:sldId id="395" r:id="rId25"/>
    <p:sldId id="394" r:id="rId26"/>
    <p:sldId id="428" r:id="rId27"/>
    <p:sldId id="448" r:id="rId28"/>
    <p:sldId id="449" r:id="rId29"/>
    <p:sldId id="451" r:id="rId30"/>
    <p:sldId id="450" r:id="rId31"/>
    <p:sldId id="429" r:id="rId32"/>
    <p:sldId id="452" r:id="rId33"/>
    <p:sldId id="453" r:id="rId34"/>
    <p:sldId id="454" r:id="rId35"/>
    <p:sldId id="339" r:id="rId36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41"/>
    </p:embeddedFont>
    <p:embeddedFont>
      <p:font typeface="微软雅黑 Light" panose="020B0502040204020203" charset="-122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mpact" panose="020B0806030902050204" pitchFamily="34" charset="0"/>
      <p:regular r:id="rId47"/>
    </p:embeddedFont>
  </p:embeddedFontLst>
  <p:custDataLst>
    <p:tags r:id="rId48"/>
  </p:custDataLst>
  <p:defaultTextStyle>
    <a:defPPr>
      <a:defRPr lang="zh-CN"/>
    </a:defPPr>
    <a:lvl1pPr marL="0" lvl="0" indent="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342900" lvl="1" indent="1143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685800" lvl="2" indent="2286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028700" lvl="3" indent="3429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371600" lvl="4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457200" algn="l" defTabSz="6858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D5"/>
    <a:srgbClr val="FFFFCC"/>
    <a:srgbClr val="00508A"/>
    <a:srgbClr val="EB6C15"/>
    <a:srgbClr val="D05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4660"/>
  </p:normalViewPr>
  <p:slideViewPr>
    <p:cSldViewPr snapToGrid="0" showGuides="1">
      <p:cViewPr varScale="1">
        <p:scale>
          <a:sx n="93" d="100"/>
          <a:sy n="93" d="100"/>
        </p:scale>
        <p:origin x="82" y="538"/>
      </p:cViewPr>
      <p:guideLst>
        <p:guide orient="horz" pos="1620"/>
        <p:guide pos="2987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16" d="100"/>
        <a:sy n="116" d="100"/>
      </p:scale>
      <p:origin x="0" y="-3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8" Type="http://schemas.openxmlformats.org/officeDocument/2006/relationships/tags" Target="tags/tag3.xml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B49BF3F-5B40-4C3D-8AB6-7A1D4843B3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1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2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028700" marR="0" lvl="3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4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B08FF2-15D3-4956-B68E-6059BBC490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74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60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94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56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17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78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58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9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20875" y="-1587"/>
            <a:ext cx="1412875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172" name="组合 8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10" name="圆角矩形 9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TextBox 16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1979613" y="141288"/>
            <a:ext cx="1252538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TextBox 17">
            <a:hlinkClick r:id="" action="ppaction://hlinkshowjump?jump=nextslide" highlightClick="1"/>
            <a:hlinkHover r:id="" action="ppaction://noaction" highlightClick="1"/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论文综述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TextBox 18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TextBox 19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研究成果与应用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TextBox 20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7742238" y="149225"/>
            <a:ext cx="1401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5974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图片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050" y="57150"/>
            <a:ext cx="1243013" cy="420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33750" y="-1587"/>
            <a:ext cx="1263650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196" name="组合 8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10" name="圆角矩形 9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TextBox 16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1979613" y="141288"/>
            <a:ext cx="1252538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TextBox 17">
            <a:hlinkClick r:id="" action="ppaction://hlinkshowjump?jump=nextslide" highlightClick="1"/>
            <a:hlinkHover r:id="" action="ppaction://noaction" highlightClick="1"/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论文综述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TextBox 18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TextBox 19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研究成果与应用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TextBox 20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7742238" y="149225"/>
            <a:ext cx="1401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4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050" y="57150"/>
            <a:ext cx="1243013" cy="4206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0" name="直接连接符 19"/>
          <p:cNvCxnSpPr/>
          <p:nvPr/>
        </p:nvCxnSpPr>
        <p:spPr>
          <a:xfrm>
            <a:off x="1849438" y="-1587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29150" y="6350"/>
            <a:ext cx="1573213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20" name="组合 8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10" name="圆角矩形 9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TextBox 16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1979613" y="141288"/>
            <a:ext cx="1252538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TextBox 17">
            <a:hlinkClick r:id="" action="ppaction://hlinkshowjump?jump=nextslide" highlightClick="1"/>
            <a:hlinkHover r:id="" action="ppaction://noaction" highlightClick="1"/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论文综述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TextBox 18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TextBox 19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研究成果与应用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TextBox 20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7742238" y="149225"/>
            <a:ext cx="1401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8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050" y="57150"/>
            <a:ext cx="1243013" cy="4206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0" name="直接连接符 19"/>
          <p:cNvCxnSpPr/>
          <p:nvPr/>
        </p:nvCxnSpPr>
        <p:spPr>
          <a:xfrm>
            <a:off x="1849438" y="-1587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94425" y="7938"/>
            <a:ext cx="1547813" cy="5191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244" name="组合 8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10" name="圆角矩形 9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TextBox 16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1979613" y="141288"/>
            <a:ext cx="1252538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TextBox 17">
            <a:hlinkClick r:id="" action="ppaction://hlinkshowjump?jump=nextslide" highlightClick="1"/>
            <a:hlinkHover r:id="" action="ppaction://noaction" highlightClick="1"/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论文综述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TextBox 18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TextBox 19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研究成果与应用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TextBox 20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7742238" y="149225"/>
            <a:ext cx="1401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1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050" y="57150"/>
            <a:ext cx="1243013" cy="4206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" name="直接连接符 18"/>
          <p:cNvCxnSpPr/>
          <p:nvPr/>
        </p:nvCxnSpPr>
        <p:spPr>
          <a:xfrm>
            <a:off x="1849438" y="-1587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69225" y="-4762"/>
            <a:ext cx="1374775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268" name="组合 8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10" name="圆角矩形 9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TextBox 16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1979613" y="141288"/>
            <a:ext cx="1252538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TextBox 17">
            <a:hlinkClick r:id="" action="ppaction://hlinkshowjump?jump=nextslide" highlightClick="1"/>
            <a:hlinkHover r:id="" action="ppaction://noaction" highlightClick="1"/>
          </p:cNvPr>
          <p:cNvSpPr txBox="1"/>
          <p:nvPr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论文综述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TextBox 18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TextBox 19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6205538" y="141288"/>
            <a:ext cx="15541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研究成果与应用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TextBox 20">
            <a:hlinkClick r:id="" action="ppaction://noaction" highlightClick="1"/>
            <a:hlinkHover r:id="" action="ppaction://noaction" highlightClick="1"/>
          </p:cNvPr>
          <p:cNvSpPr txBox="1"/>
          <p:nvPr/>
        </p:nvSpPr>
        <p:spPr>
          <a:xfrm>
            <a:off x="7789863" y="149225"/>
            <a:ext cx="14033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5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050" y="57150"/>
            <a:ext cx="1243013" cy="42068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" name="直接连接符 18"/>
          <p:cNvCxnSpPr/>
          <p:nvPr/>
        </p:nvCxnSpPr>
        <p:spPr>
          <a:xfrm>
            <a:off x="1849438" y="-1587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1769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rotWithShape="0">
          <a:gsLst>
            <a:gs pos="0">
              <a:srgbClr val="001934">
                <a:alpha val="100000"/>
              </a:srgbClr>
            </a:gs>
            <a:gs pos="53999">
              <a:srgbClr val="003576">
                <a:alpha val="100000"/>
              </a:srgbClr>
            </a:gs>
            <a:gs pos="100000">
              <a:srgbClr val="00479E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00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8913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5413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88913" y="190500"/>
            <a:ext cx="2706688" cy="457200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+mn-ea"/>
                <a:cs typeface="+mn-cs"/>
              </a:rPr>
              <a:t>目录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00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8913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5413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+mn-ea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88913" y="190500"/>
            <a:ext cx="3073400" cy="457200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 Light" panose="020B0502040204020203" charset="-122"/>
                <a:ea typeface="+mn-ea"/>
                <a:cs typeface="+mn-cs"/>
              </a:rPr>
              <a:t>点击此处添加标题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 Light" panose="020B0502040204020203" charset="-122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9144000" cy="6000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147" name="组合 7"/>
          <p:cNvGrpSpPr/>
          <p:nvPr userDrawn="1"/>
        </p:nvGrpSpPr>
        <p:grpSpPr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9" name="圆角矩形 8"/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54F1132-5865-49ED-9905-BDE5E7697739}" type="datetimeFigureOut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D1C6579-BB84-47B0-AA11-9C981733685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 advClick="0">
    <p:fade/>
  </p:transition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697038" y="2203450"/>
            <a:ext cx="5529263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4400" b="1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rPr>
              <a:t>共享单车骑行印象</a:t>
            </a:r>
            <a:endParaRPr kumimoji="0" lang="zh-CN" altLang="en-US" sz="4400" b="1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14341" name="组合 27"/>
          <p:cNvGrpSpPr/>
          <p:nvPr/>
        </p:nvGrpSpPr>
        <p:grpSpPr>
          <a:xfrm>
            <a:off x="3897313" y="868363"/>
            <a:ext cx="1128712" cy="1128712"/>
            <a:chOff x="2558424" y="1401428"/>
            <a:chExt cx="1318727" cy="1318727"/>
          </a:xfrm>
        </p:grpSpPr>
        <p:sp>
          <p:nvSpPr>
            <p:cNvPr id="30" name="椭圆 29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11"/>
            <p:cNvSpPr/>
            <p:nvPr/>
          </p:nvSpPr>
          <p:spPr bwMode="auto">
            <a:xfrm>
              <a:off x="2675273" y="1815037"/>
              <a:ext cx="1085030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2867025" y="2987675"/>
            <a:ext cx="34147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800" kern="1200" cap="none" spc="0" normalizeH="0" baseline="0" noProof="0" dirty="0">
                <a:latin typeface="+mn-ea"/>
                <a:ea typeface="+mn-ea"/>
                <a:cs typeface="+mn-cs"/>
              </a:rPr>
              <a:t>内容：GIS大实习</a:t>
            </a:r>
            <a:endParaRPr kumimoji="0" lang="zh-CN" altLang="en-US" sz="1800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7425" y="3835400"/>
            <a:ext cx="2371725" cy="2990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350" kern="1200" cap="none" spc="0" normalizeH="0" baseline="0" noProof="0" dirty="0">
                <a:latin typeface="+mn-lt"/>
                <a:ea typeface="+mn-ea"/>
                <a:cs typeface="+mn-cs"/>
              </a:rPr>
              <a:t>答辩学生：周麟</a:t>
            </a:r>
            <a:endParaRPr kumimoji="0" lang="zh-CN" altLang="en-US" sz="1350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65675" y="3835400"/>
            <a:ext cx="2371725" cy="2990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350" kern="1200" cap="none" spc="0" normalizeH="0" baseline="0" noProof="0" dirty="0">
                <a:latin typeface="+mn-lt"/>
                <a:ea typeface="+mn-ea"/>
                <a:cs typeface="+mn-cs"/>
              </a:rPr>
              <a:t>指导老师：杨林</a:t>
            </a:r>
            <a:endParaRPr kumimoji="0" lang="zh-CN" altLang="en-US" sz="1350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530" y="556260"/>
            <a:ext cx="5996940" cy="4030980"/>
          </a:xfrm>
          <a:prstGeom prst="rect">
            <a:avLst/>
          </a:prstGeom>
        </p:spPr>
      </p:pic>
      <p:grpSp>
        <p:nvGrpSpPr>
          <p:cNvPr id="18439" name="组合 36"/>
          <p:cNvGrpSpPr>
            <a:grpSpLocks noChangeAspect="1"/>
          </p:cNvGrpSpPr>
          <p:nvPr/>
        </p:nvGrpSpPr>
        <p:grpSpPr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40" name="文本框 39"/>
          <p:cNvSpPr txBox="1"/>
          <p:nvPr/>
        </p:nvSpPr>
        <p:spPr>
          <a:xfrm>
            <a:off x="782638" y="280988"/>
            <a:ext cx="20186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2400" kern="100" dirty="0"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网络分析结果</a:t>
            </a:r>
            <a:endParaRPr lang="zh-CN" altLang="en-US" sz="2400" kern="100" dirty="0">
              <a:latin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28813" y="2007553"/>
            <a:ext cx="5286692" cy="1128712"/>
            <a:chOff x="3038" y="3063"/>
            <a:chExt cx="8325" cy="1777"/>
          </a:xfrm>
        </p:grpSpPr>
        <p:sp>
          <p:nvSpPr>
            <p:cNvPr id="3" name="文本框 2"/>
            <p:cNvSpPr txBox="1"/>
            <p:nvPr/>
          </p:nvSpPr>
          <p:spPr>
            <a:xfrm>
              <a:off x="4515" y="3545"/>
              <a:ext cx="6848" cy="11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4000" kern="10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骑行热点分析</a:t>
              </a:r>
              <a:endParaRPr kumimoji="0" lang="zh-CN" altLang="en-US" sz="4000" b="1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579" name="文本框 4"/>
            <p:cNvSpPr txBox="1"/>
            <p:nvPr/>
          </p:nvSpPr>
          <p:spPr>
            <a:xfrm>
              <a:off x="5085" y="3180"/>
              <a:ext cx="2098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400" dirty="0">
                  <a:latin typeface="Arial" panose="020B0604020202020204" pitchFamily="34" charset="0"/>
                </a:rPr>
                <a:t>PART TWO</a:t>
              </a:r>
              <a:endParaRPr lang="zh-CN" altLang="en-US" sz="1400" dirty="0">
                <a:latin typeface="Arial" panose="020B0604020202020204" pitchFamily="34" charset="0"/>
              </a:endParaRPr>
            </a:p>
          </p:txBody>
        </p:sp>
        <p:grpSp>
          <p:nvGrpSpPr>
            <p:cNvPr id="24580" name="组合 8"/>
            <p:cNvGrpSpPr/>
            <p:nvPr/>
          </p:nvGrpSpPr>
          <p:grpSpPr>
            <a:xfrm>
              <a:off x="3038" y="3063"/>
              <a:ext cx="1780" cy="1777"/>
              <a:chOff x="1928879" y="1944350"/>
              <a:chExt cx="1129689" cy="1129689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928879" y="1944350"/>
                <a:ext cx="1129689" cy="112968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2109756" y="2227170"/>
                <a:ext cx="750481" cy="614894"/>
              </a:xfrm>
              <a:custGeom>
                <a:avLst/>
                <a:gdLst>
                  <a:gd name="T0" fmla="*/ 310 w 563"/>
                  <a:gd name="T1" fmla="*/ 372 h 461"/>
                  <a:gd name="T2" fmla="*/ 321 w 563"/>
                  <a:gd name="T3" fmla="*/ 370 h 461"/>
                  <a:gd name="T4" fmla="*/ 552 w 563"/>
                  <a:gd name="T5" fmla="*/ 248 h 461"/>
                  <a:gd name="T6" fmla="*/ 559 w 563"/>
                  <a:gd name="T7" fmla="*/ 226 h 461"/>
                  <a:gd name="T8" fmla="*/ 537 w 563"/>
                  <a:gd name="T9" fmla="*/ 220 h 461"/>
                  <a:gd name="T10" fmla="*/ 311 w 563"/>
                  <a:gd name="T11" fmla="*/ 339 h 461"/>
                  <a:gd name="T12" fmla="*/ 59 w 563"/>
                  <a:gd name="T13" fmla="*/ 285 h 461"/>
                  <a:gd name="T14" fmla="*/ 38 w 563"/>
                  <a:gd name="T15" fmla="*/ 253 h 461"/>
                  <a:gd name="T16" fmla="*/ 71 w 563"/>
                  <a:gd name="T17" fmla="*/ 232 h 461"/>
                  <a:gd name="T18" fmla="*/ 313 w 563"/>
                  <a:gd name="T19" fmla="*/ 283 h 461"/>
                  <a:gd name="T20" fmla="*/ 321 w 563"/>
                  <a:gd name="T21" fmla="*/ 281 h 461"/>
                  <a:gd name="T22" fmla="*/ 552 w 563"/>
                  <a:gd name="T23" fmla="*/ 159 h 461"/>
                  <a:gd name="T24" fmla="*/ 559 w 563"/>
                  <a:gd name="T25" fmla="*/ 138 h 461"/>
                  <a:gd name="T26" fmla="*/ 537 w 563"/>
                  <a:gd name="T27" fmla="*/ 131 h 461"/>
                  <a:gd name="T28" fmla="*/ 310 w 563"/>
                  <a:gd name="T29" fmla="*/ 251 h 461"/>
                  <a:gd name="T30" fmla="*/ 59 w 563"/>
                  <a:gd name="T31" fmla="*/ 197 h 461"/>
                  <a:gd name="T32" fmla="*/ 38 w 563"/>
                  <a:gd name="T33" fmla="*/ 164 h 461"/>
                  <a:gd name="T34" fmla="*/ 71 w 563"/>
                  <a:gd name="T35" fmla="*/ 143 h 461"/>
                  <a:gd name="T36" fmla="*/ 298 w 563"/>
                  <a:gd name="T37" fmla="*/ 191 h 461"/>
                  <a:gd name="T38" fmla="*/ 306 w 563"/>
                  <a:gd name="T39" fmla="*/ 189 h 461"/>
                  <a:gd name="T40" fmla="*/ 538 w 563"/>
                  <a:gd name="T41" fmla="*/ 69 h 461"/>
                  <a:gd name="T42" fmla="*/ 535 w 563"/>
                  <a:gd name="T43" fmla="*/ 48 h 461"/>
                  <a:gd name="T44" fmla="*/ 310 w 563"/>
                  <a:gd name="T45" fmla="*/ 4 h 461"/>
                  <a:gd name="T46" fmla="*/ 249 w 563"/>
                  <a:gd name="T47" fmla="*/ 12 h 461"/>
                  <a:gd name="T48" fmla="*/ 41 w 563"/>
                  <a:gd name="T49" fmla="*/ 114 h 461"/>
                  <a:gd name="T50" fmla="*/ 33 w 563"/>
                  <a:gd name="T51" fmla="*/ 119 h 461"/>
                  <a:gd name="T52" fmla="*/ 7 w 563"/>
                  <a:gd name="T53" fmla="*/ 157 h 461"/>
                  <a:gd name="T54" fmla="*/ 25 w 563"/>
                  <a:gd name="T55" fmla="*/ 214 h 461"/>
                  <a:gd name="T56" fmla="*/ 7 w 563"/>
                  <a:gd name="T57" fmla="*/ 246 h 461"/>
                  <a:gd name="T58" fmla="*/ 25 w 563"/>
                  <a:gd name="T59" fmla="*/ 303 h 461"/>
                  <a:gd name="T60" fmla="*/ 7 w 563"/>
                  <a:gd name="T61" fmla="*/ 335 h 461"/>
                  <a:gd name="T62" fmla="*/ 52 w 563"/>
                  <a:gd name="T63" fmla="*/ 405 h 461"/>
                  <a:gd name="T64" fmla="*/ 311 w 563"/>
                  <a:gd name="T65" fmla="*/ 460 h 461"/>
                  <a:gd name="T66" fmla="*/ 321 w 563"/>
                  <a:gd name="T67" fmla="*/ 459 h 461"/>
                  <a:gd name="T68" fmla="*/ 552 w 563"/>
                  <a:gd name="T69" fmla="*/ 337 h 461"/>
                  <a:gd name="T70" fmla="*/ 559 w 563"/>
                  <a:gd name="T71" fmla="*/ 315 h 461"/>
                  <a:gd name="T72" fmla="*/ 537 w 563"/>
                  <a:gd name="T73" fmla="*/ 308 h 461"/>
                  <a:gd name="T74" fmla="*/ 310 w 563"/>
                  <a:gd name="T75" fmla="*/ 428 h 461"/>
                  <a:gd name="T76" fmla="*/ 59 w 563"/>
                  <a:gd name="T77" fmla="*/ 374 h 461"/>
                  <a:gd name="T78" fmla="*/ 38 w 563"/>
                  <a:gd name="T79" fmla="*/ 341 h 461"/>
                  <a:gd name="T80" fmla="*/ 71 w 563"/>
                  <a:gd name="T81" fmla="*/ 320 h 461"/>
                  <a:gd name="T82" fmla="*/ 310 w 563"/>
                  <a:gd name="T83" fmla="*/ 372 h 461"/>
                  <a:gd name="T84" fmla="*/ 296 w 563"/>
                  <a:gd name="T85" fmla="*/ 57 h 461"/>
                  <a:gd name="T86" fmla="*/ 404 w 563"/>
                  <a:gd name="T87" fmla="*/ 78 h 461"/>
                  <a:gd name="T88" fmla="*/ 357 w 563"/>
                  <a:gd name="T89" fmla="*/ 101 h 461"/>
                  <a:gd name="T90" fmla="*/ 249 w 563"/>
                  <a:gd name="T91" fmla="*/ 79 h 461"/>
                  <a:gd name="T92" fmla="*/ 296 w 563"/>
                  <a:gd name="T93" fmla="*/ 57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63" h="461">
                    <a:moveTo>
                      <a:pt x="310" y="372"/>
                    </a:moveTo>
                    <a:cubicBezTo>
                      <a:pt x="314" y="372"/>
                      <a:pt x="318" y="371"/>
                      <a:pt x="321" y="370"/>
                    </a:cubicBezTo>
                    <a:cubicBezTo>
                      <a:pt x="552" y="248"/>
                      <a:pt x="552" y="248"/>
                      <a:pt x="552" y="248"/>
                    </a:cubicBezTo>
                    <a:cubicBezTo>
                      <a:pt x="560" y="244"/>
                      <a:pt x="563" y="234"/>
                      <a:pt x="559" y="226"/>
                    </a:cubicBezTo>
                    <a:cubicBezTo>
                      <a:pt x="555" y="218"/>
                      <a:pt x="545" y="215"/>
                      <a:pt x="537" y="220"/>
                    </a:cubicBezTo>
                    <a:cubicBezTo>
                      <a:pt x="311" y="339"/>
                      <a:pt x="311" y="339"/>
                      <a:pt x="311" y="339"/>
                    </a:cubicBezTo>
                    <a:cubicBezTo>
                      <a:pt x="59" y="285"/>
                      <a:pt x="59" y="285"/>
                      <a:pt x="59" y="285"/>
                    </a:cubicBezTo>
                    <a:cubicBezTo>
                      <a:pt x="44" y="282"/>
                      <a:pt x="35" y="268"/>
                      <a:pt x="38" y="253"/>
                    </a:cubicBezTo>
                    <a:cubicBezTo>
                      <a:pt x="41" y="238"/>
                      <a:pt x="56" y="228"/>
                      <a:pt x="71" y="232"/>
                    </a:cubicBezTo>
                    <a:cubicBezTo>
                      <a:pt x="71" y="232"/>
                      <a:pt x="313" y="283"/>
                      <a:pt x="313" y="283"/>
                    </a:cubicBezTo>
                    <a:cubicBezTo>
                      <a:pt x="316" y="283"/>
                      <a:pt x="318" y="283"/>
                      <a:pt x="321" y="281"/>
                    </a:cubicBezTo>
                    <a:cubicBezTo>
                      <a:pt x="552" y="159"/>
                      <a:pt x="552" y="159"/>
                      <a:pt x="552" y="159"/>
                    </a:cubicBezTo>
                    <a:cubicBezTo>
                      <a:pt x="560" y="155"/>
                      <a:pt x="563" y="146"/>
                      <a:pt x="559" y="138"/>
                    </a:cubicBezTo>
                    <a:cubicBezTo>
                      <a:pt x="555" y="130"/>
                      <a:pt x="545" y="127"/>
                      <a:pt x="537" y="131"/>
                    </a:cubicBezTo>
                    <a:cubicBezTo>
                      <a:pt x="310" y="251"/>
                      <a:pt x="310" y="251"/>
                      <a:pt x="310" y="251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44" y="194"/>
                      <a:pt x="35" y="179"/>
                      <a:pt x="38" y="164"/>
                    </a:cubicBezTo>
                    <a:cubicBezTo>
                      <a:pt x="41" y="149"/>
                      <a:pt x="56" y="140"/>
                      <a:pt x="71" y="143"/>
                    </a:cubicBezTo>
                    <a:cubicBezTo>
                      <a:pt x="71" y="143"/>
                      <a:pt x="297" y="191"/>
                      <a:pt x="298" y="191"/>
                    </a:cubicBezTo>
                    <a:cubicBezTo>
                      <a:pt x="301" y="191"/>
                      <a:pt x="303" y="191"/>
                      <a:pt x="306" y="189"/>
                    </a:cubicBezTo>
                    <a:cubicBezTo>
                      <a:pt x="306" y="189"/>
                      <a:pt x="538" y="69"/>
                      <a:pt x="538" y="69"/>
                    </a:cubicBezTo>
                    <a:cubicBezTo>
                      <a:pt x="554" y="61"/>
                      <a:pt x="553" y="51"/>
                      <a:pt x="535" y="48"/>
                    </a:cubicBezTo>
                    <a:cubicBezTo>
                      <a:pt x="310" y="4"/>
                      <a:pt x="310" y="4"/>
                      <a:pt x="310" y="4"/>
                    </a:cubicBezTo>
                    <a:cubicBezTo>
                      <a:pt x="292" y="0"/>
                      <a:pt x="265" y="4"/>
                      <a:pt x="249" y="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8" y="116"/>
                      <a:pt x="35" y="118"/>
                      <a:pt x="33" y="119"/>
                    </a:cubicBezTo>
                    <a:cubicBezTo>
                      <a:pt x="20" y="128"/>
                      <a:pt x="10" y="141"/>
                      <a:pt x="7" y="157"/>
                    </a:cubicBezTo>
                    <a:cubicBezTo>
                      <a:pt x="2" y="179"/>
                      <a:pt x="10" y="200"/>
                      <a:pt x="25" y="214"/>
                    </a:cubicBezTo>
                    <a:cubicBezTo>
                      <a:pt x="16" y="222"/>
                      <a:pt x="9" y="233"/>
                      <a:pt x="7" y="246"/>
                    </a:cubicBezTo>
                    <a:cubicBezTo>
                      <a:pt x="2" y="268"/>
                      <a:pt x="10" y="289"/>
                      <a:pt x="25" y="303"/>
                    </a:cubicBezTo>
                    <a:cubicBezTo>
                      <a:pt x="16" y="311"/>
                      <a:pt x="9" y="322"/>
                      <a:pt x="7" y="335"/>
                    </a:cubicBezTo>
                    <a:cubicBezTo>
                      <a:pt x="0" y="367"/>
                      <a:pt x="20" y="399"/>
                      <a:pt x="52" y="405"/>
                    </a:cubicBezTo>
                    <a:cubicBezTo>
                      <a:pt x="52" y="405"/>
                      <a:pt x="310" y="461"/>
                      <a:pt x="311" y="460"/>
                    </a:cubicBezTo>
                    <a:cubicBezTo>
                      <a:pt x="314" y="460"/>
                      <a:pt x="318" y="460"/>
                      <a:pt x="321" y="459"/>
                    </a:cubicBezTo>
                    <a:cubicBezTo>
                      <a:pt x="552" y="337"/>
                      <a:pt x="552" y="337"/>
                      <a:pt x="552" y="337"/>
                    </a:cubicBezTo>
                    <a:cubicBezTo>
                      <a:pt x="560" y="332"/>
                      <a:pt x="563" y="323"/>
                      <a:pt x="559" y="315"/>
                    </a:cubicBezTo>
                    <a:cubicBezTo>
                      <a:pt x="555" y="307"/>
                      <a:pt x="545" y="304"/>
                      <a:pt x="537" y="308"/>
                    </a:cubicBezTo>
                    <a:cubicBezTo>
                      <a:pt x="310" y="428"/>
                      <a:pt x="310" y="428"/>
                      <a:pt x="310" y="428"/>
                    </a:cubicBezTo>
                    <a:cubicBezTo>
                      <a:pt x="59" y="374"/>
                      <a:pt x="59" y="374"/>
                      <a:pt x="59" y="374"/>
                    </a:cubicBezTo>
                    <a:cubicBezTo>
                      <a:pt x="44" y="371"/>
                      <a:pt x="35" y="356"/>
                      <a:pt x="38" y="341"/>
                    </a:cubicBezTo>
                    <a:cubicBezTo>
                      <a:pt x="41" y="327"/>
                      <a:pt x="56" y="317"/>
                      <a:pt x="71" y="320"/>
                    </a:cubicBezTo>
                    <a:cubicBezTo>
                      <a:pt x="71" y="320"/>
                      <a:pt x="309" y="372"/>
                      <a:pt x="310" y="372"/>
                    </a:cubicBezTo>
                    <a:close/>
                    <a:moveTo>
                      <a:pt x="296" y="57"/>
                    </a:moveTo>
                    <a:cubicBezTo>
                      <a:pt x="404" y="78"/>
                      <a:pt x="404" y="78"/>
                      <a:pt x="404" y="78"/>
                    </a:cubicBezTo>
                    <a:cubicBezTo>
                      <a:pt x="357" y="101"/>
                      <a:pt x="357" y="101"/>
                      <a:pt x="357" y="101"/>
                    </a:cubicBezTo>
                    <a:cubicBezTo>
                      <a:pt x="249" y="79"/>
                      <a:pt x="249" y="79"/>
                      <a:pt x="249" y="79"/>
                    </a:cubicBezTo>
                    <a:lnTo>
                      <a:pt x="296" y="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spd="slow" advClick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5"/>
          <p:cNvSpPr txBox="1"/>
          <p:nvPr/>
        </p:nvSpPr>
        <p:spPr>
          <a:xfrm>
            <a:off x="782955" y="281305"/>
            <a:ext cx="20631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kern="1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骑行热点分析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9150" y="1673225"/>
            <a:ext cx="2363788" cy="2363788"/>
          </a:xfrm>
          <a:prstGeom prst="ellipse">
            <a:avLst/>
          </a:prstGeom>
          <a:solidFill>
            <a:srgbClr val="414455"/>
          </a:solidFill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04850" y="1558925"/>
            <a:ext cx="2592388" cy="2592388"/>
          </a:xfrm>
          <a:prstGeom prst="ellipse">
            <a:avLst/>
          </a:prstGeom>
          <a:noFill/>
          <a:ln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pic>
        <p:nvPicPr>
          <p:cNvPr id="30725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675" y="2208213"/>
            <a:ext cx="914400" cy="12858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4" name="直接连接符 13"/>
          <p:cNvCxnSpPr>
            <a:stCxn id="12" idx="0"/>
            <a:endCxn id="18" idx="2"/>
          </p:cNvCxnSpPr>
          <p:nvPr/>
        </p:nvCxnSpPr>
        <p:spPr>
          <a:xfrm>
            <a:off x="2000250" y="1558925"/>
            <a:ext cx="2074863" cy="0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2" idx="6"/>
            <a:endCxn id="21" idx="2"/>
          </p:cNvCxnSpPr>
          <p:nvPr/>
        </p:nvCxnSpPr>
        <p:spPr>
          <a:xfrm flipV="1">
            <a:off x="3297238" y="2851150"/>
            <a:ext cx="777875" cy="4763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2" idx="4"/>
            <a:endCxn id="24" idx="2"/>
          </p:cNvCxnSpPr>
          <p:nvPr/>
        </p:nvCxnSpPr>
        <p:spPr>
          <a:xfrm flipV="1">
            <a:off x="2000250" y="4151313"/>
            <a:ext cx="2074863" cy="0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29" name="组合 16"/>
          <p:cNvGrpSpPr/>
          <p:nvPr/>
        </p:nvGrpSpPr>
        <p:grpSpPr>
          <a:xfrm>
            <a:off x="4075113" y="1198563"/>
            <a:ext cx="719137" cy="720725"/>
            <a:chOff x="3995936" y="1495374"/>
            <a:chExt cx="720080" cy="720080"/>
          </a:xfrm>
        </p:grpSpPr>
        <p:sp>
          <p:nvSpPr>
            <p:cNvPr id="18" name="椭圆 17"/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0746" name="TextBox 9"/>
            <p:cNvSpPr txBox="1"/>
            <p:nvPr/>
          </p:nvSpPr>
          <p:spPr>
            <a:xfrm>
              <a:off x="4061545" y="1624511"/>
              <a:ext cx="604653" cy="5232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730" name="组合 19"/>
          <p:cNvGrpSpPr/>
          <p:nvPr/>
        </p:nvGrpSpPr>
        <p:grpSpPr>
          <a:xfrm>
            <a:off x="4075113" y="2490788"/>
            <a:ext cx="719137" cy="719137"/>
            <a:chOff x="3995936" y="2786571"/>
            <a:chExt cx="720080" cy="720080"/>
          </a:xfrm>
        </p:grpSpPr>
        <p:sp>
          <p:nvSpPr>
            <p:cNvPr id="21" name="椭圆 20"/>
            <p:cNvSpPr/>
            <p:nvPr/>
          </p:nvSpPr>
          <p:spPr>
            <a:xfrm>
              <a:off x="3995936" y="2786571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0744" name="TextBox 12"/>
            <p:cNvSpPr txBox="1"/>
            <p:nvPr/>
          </p:nvSpPr>
          <p:spPr>
            <a:xfrm>
              <a:off x="4061543" y="2920654"/>
              <a:ext cx="604653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731" name="组合 22"/>
          <p:cNvGrpSpPr/>
          <p:nvPr/>
        </p:nvGrpSpPr>
        <p:grpSpPr>
          <a:xfrm>
            <a:off x="4075113" y="3790950"/>
            <a:ext cx="719137" cy="720725"/>
            <a:chOff x="3995936" y="4087662"/>
            <a:chExt cx="720080" cy="720080"/>
          </a:xfrm>
        </p:grpSpPr>
        <p:sp>
          <p:nvSpPr>
            <p:cNvPr id="24" name="椭圆 23"/>
            <p:cNvSpPr/>
            <p:nvPr/>
          </p:nvSpPr>
          <p:spPr>
            <a:xfrm>
              <a:off x="3995936" y="4087662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0742" name="TextBox 15"/>
            <p:cNvSpPr txBox="1"/>
            <p:nvPr/>
          </p:nvSpPr>
          <p:spPr>
            <a:xfrm>
              <a:off x="4061545" y="4216800"/>
              <a:ext cx="604653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7" name="矩形 26"/>
          <p:cNvSpPr/>
          <p:nvPr/>
        </p:nvSpPr>
        <p:spPr bwMode="auto">
          <a:xfrm>
            <a:off x="5021580" y="1390650"/>
            <a:ext cx="2020888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热力图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5040313" y="2681288"/>
            <a:ext cx="2020888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热力图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TextBox 20"/>
          <p:cNvSpPr txBox="1"/>
          <p:nvPr/>
        </p:nvSpPr>
        <p:spPr bwMode="auto">
          <a:xfrm>
            <a:off x="5026025" y="4013200"/>
            <a:ext cx="3546475" cy="9220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2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利用核密度分析生成栅格数据集，生成分层数据</a:t>
            </a:r>
            <a:endParaRPr kumimoji="0" lang="zh-CN" altLang="en-US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2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</a:t>
            </a:r>
            <a:r>
              <a:rPr kumimoji="0" lang="en-US" altLang="zh-CN" sz="12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arcScene </a:t>
            </a:r>
            <a:r>
              <a:rPr kumimoji="0" lang="zh-CN" altLang="en-US" sz="12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对利用生成的分层数据作为高度进行渲染</a:t>
            </a:r>
            <a:endParaRPr kumimoji="0" lang="zh-CN" altLang="en-US" sz="1200" kern="1200" cap="none" spc="0" normalizeH="0" baseline="0" noProof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5040313" y="3648075"/>
            <a:ext cx="2020888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具体方法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0738" name="组合 32"/>
          <p:cNvGrpSpPr>
            <a:grpSpLocks noChangeAspect="1"/>
          </p:cNvGrpSpPr>
          <p:nvPr/>
        </p:nvGrpSpPr>
        <p:grpSpPr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0" y="741680"/>
            <a:ext cx="6376035" cy="3950970"/>
          </a:xfrm>
          <a:prstGeom prst="rect">
            <a:avLst/>
          </a:prstGeom>
        </p:spPr>
      </p:pic>
      <p:sp>
        <p:nvSpPr>
          <p:cNvPr id="30722" name="文本框 5"/>
          <p:cNvSpPr txBox="1"/>
          <p:nvPr/>
        </p:nvSpPr>
        <p:spPr>
          <a:xfrm>
            <a:off x="782955" y="281305"/>
            <a:ext cx="24199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2400" kern="1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2d</a:t>
            </a:r>
            <a:r>
              <a:rPr lang="zh-CN" altLang="en-US" sz="2400" kern="1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热力图展示</a:t>
            </a:r>
            <a:endParaRPr lang="zh-CN" altLang="en-US" sz="2400" kern="10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0738" name="组合 32"/>
          <p:cNvGrpSpPr>
            <a:grpSpLocks noChangeAspect="1"/>
          </p:cNvGrpSpPr>
          <p:nvPr/>
        </p:nvGrpSpPr>
        <p:grpSpPr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700405"/>
            <a:ext cx="6432550" cy="3743325"/>
          </a:xfrm>
          <a:prstGeom prst="rect">
            <a:avLst/>
          </a:prstGeom>
        </p:spPr>
      </p:pic>
      <p:sp>
        <p:nvSpPr>
          <p:cNvPr id="30722" name="文本框 5"/>
          <p:cNvSpPr txBox="1"/>
          <p:nvPr/>
        </p:nvSpPr>
        <p:spPr>
          <a:xfrm>
            <a:off x="782955" y="281305"/>
            <a:ext cx="24199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2400" kern="1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3d</a:t>
            </a:r>
            <a:r>
              <a:rPr lang="zh-CN" altLang="en-US" sz="2400" kern="1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热力图展示</a:t>
            </a:r>
            <a:endParaRPr lang="zh-CN" altLang="en-US" sz="2400" kern="10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30738" name="组合 32"/>
          <p:cNvGrpSpPr>
            <a:grpSpLocks noChangeAspect="1"/>
          </p:cNvGrpSpPr>
          <p:nvPr/>
        </p:nvGrpSpPr>
        <p:grpSpPr>
          <a:xfrm>
            <a:off x="314325" y="290513"/>
            <a:ext cx="468313" cy="46831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7"/>
            <p:cNvSpPr>
              <a:spLocks noEditPoints="1"/>
            </p:cNvSpPr>
            <p:nvPr/>
          </p:nvSpPr>
          <p:spPr bwMode="auto">
            <a:xfrm>
              <a:off x="2108864" y="2227730"/>
              <a:ext cx="750572" cy="616542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28813" y="2007553"/>
            <a:ext cx="5790247" cy="1128712"/>
            <a:chOff x="3038" y="3063"/>
            <a:chExt cx="9118" cy="1777"/>
          </a:xfrm>
        </p:grpSpPr>
        <p:sp>
          <p:nvSpPr>
            <p:cNvPr id="3" name="文本框 2"/>
            <p:cNvSpPr txBox="1"/>
            <p:nvPr/>
          </p:nvSpPr>
          <p:spPr>
            <a:xfrm>
              <a:off x="5084" y="3545"/>
              <a:ext cx="7072" cy="1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4000" kern="10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骑行扩散过程模拟</a:t>
              </a:r>
              <a:endParaRPr kumimoji="0" lang="zh-CN" altLang="en-US" sz="4000" b="1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771" name="文本框 4"/>
            <p:cNvSpPr txBox="1"/>
            <p:nvPr/>
          </p:nvSpPr>
          <p:spPr>
            <a:xfrm>
              <a:off x="5085" y="3180"/>
              <a:ext cx="2098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400" dirty="0">
                  <a:latin typeface="Arial" panose="020B0604020202020204" pitchFamily="34" charset="0"/>
                </a:rPr>
                <a:t>PART THREE</a:t>
              </a:r>
              <a:endParaRPr lang="zh-CN" altLang="en-US" sz="1400" dirty="0">
                <a:latin typeface="Arial" panose="020B0604020202020204" pitchFamily="34" charset="0"/>
              </a:endParaRPr>
            </a:p>
          </p:txBody>
        </p:sp>
        <p:grpSp>
          <p:nvGrpSpPr>
            <p:cNvPr id="32772" name="组合 3"/>
            <p:cNvGrpSpPr/>
            <p:nvPr/>
          </p:nvGrpSpPr>
          <p:grpSpPr>
            <a:xfrm>
              <a:off x="3038" y="3063"/>
              <a:ext cx="1780" cy="1777"/>
              <a:chOff x="1928879" y="1944350"/>
              <a:chExt cx="1129689" cy="1129689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928879" y="1944350"/>
                <a:ext cx="1129689" cy="112968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" name="Freeform 18"/>
              <p:cNvSpPr>
                <a:spLocks noEditPoints="1"/>
              </p:cNvSpPr>
              <p:nvPr/>
            </p:nvSpPr>
            <p:spPr bwMode="auto">
              <a:xfrm>
                <a:off x="2155768" y="2106415"/>
                <a:ext cx="658457" cy="789670"/>
              </a:xfrm>
              <a:custGeom>
                <a:avLst/>
                <a:gdLst>
                  <a:gd name="T0" fmla="*/ 456 w 456"/>
                  <a:gd name="T1" fmla="*/ 528 h 548"/>
                  <a:gd name="T2" fmla="*/ 436 w 456"/>
                  <a:gd name="T3" fmla="*/ 548 h 548"/>
                  <a:gd name="T4" fmla="*/ 84 w 456"/>
                  <a:gd name="T5" fmla="*/ 548 h 548"/>
                  <a:gd name="T6" fmla="*/ 0 w 456"/>
                  <a:gd name="T7" fmla="*/ 464 h 548"/>
                  <a:gd name="T8" fmla="*/ 84 w 456"/>
                  <a:gd name="T9" fmla="*/ 380 h 548"/>
                  <a:gd name="T10" fmla="*/ 436 w 456"/>
                  <a:gd name="T11" fmla="*/ 380 h 548"/>
                  <a:gd name="T12" fmla="*/ 456 w 456"/>
                  <a:gd name="T13" fmla="*/ 399 h 548"/>
                  <a:gd name="T14" fmla="*/ 436 w 456"/>
                  <a:gd name="T15" fmla="*/ 419 h 548"/>
                  <a:gd name="T16" fmla="*/ 90 w 456"/>
                  <a:gd name="T17" fmla="*/ 419 h 548"/>
                  <a:gd name="T18" fmla="*/ 45 w 456"/>
                  <a:gd name="T19" fmla="*/ 464 h 548"/>
                  <a:gd name="T20" fmla="*/ 90 w 456"/>
                  <a:gd name="T21" fmla="*/ 509 h 548"/>
                  <a:gd name="T22" fmla="*/ 436 w 456"/>
                  <a:gd name="T23" fmla="*/ 509 h 548"/>
                  <a:gd name="T24" fmla="*/ 456 w 456"/>
                  <a:gd name="T25" fmla="*/ 528 h 548"/>
                  <a:gd name="T26" fmla="*/ 235 w 456"/>
                  <a:gd name="T27" fmla="*/ 78 h 548"/>
                  <a:gd name="T28" fmla="*/ 309 w 456"/>
                  <a:gd name="T29" fmla="*/ 6 h 548"/>
                  <a:gd name="T30" fmla="*/ 309 w 456"/>
                  <a:gd name="T31" fmla="*/ 0 h 548"/>
                  <a:gd name="T32" fmla="*/ 303 w 456"/>
                  <a:gd name="T33" fmla="*/ 0 h 548"/>
                  <a:gd name="T34" fmla="*/ 228 w 456"/>
                  <a:gd name="T35" fmla="*/ 72 h 548"/>
                  <a:gd name="T36" fmla="*/ 229 w 456"/>
                  <a:gd name="T37" fmla="*/ 77 h 548"/>
                  <a:gd name="T38" fmla="*/ 235 w 456"/>
                  <a:gd name="T39" fmla="*/ 78 h 548"/>
                  <a:gd name="T40" fmla="*/ 372 w 456"/>
                  <a:gd name="T41" fmla="*/ 137 h 548"/>
                  <a:gd name="T42" fmla="*/ 295 w 456"/>
                  <a:gd name="T43" fmla="*/ 85 h 548"/>
                  <a:gd name="T44" fmla="*/ 232 w 456"/>
                  <a:gd name="T45" fmla="*/ 98 h 548"/>
                  <a:gd name="T46" fmla="*/ 170 w 456"/>
                  <a:gd name="T47" fmla="*/ 85 h 548"/>
                  <a:gd name="T48" fmla="*/ 93 w 456"/>
                  <a:gd name="T49" fmla="*/ 137 h 548"/>
                  <a:gd name="T50" fmla="*/ 175 w 456"/>
                  <a:gd name="T51" fmla="*/ 341 h 548"/>
                  <a:gd name="T52" fmla="*/ 232 w 456"/>
                  <a:gd name="T53" fmla="*/ 328 h 548"/>
                  <a:gd name="T54" fmla="*/ 290 w 456"/>
                  <a:gd name="T55" fmla="*/ 341 h 548"/>
                  <a:gd name="T56" fmla="*/ 372 w 456"/>
                  <a:gd name="T57" fmla="*/ 137 h 548"/>
                  <a:gd name="T58" fmla="*/ 172 w 456"/>
                  <a:gd name="T59" fmla="*/ 126 h 548"/>
                  <a:gd name="T60" fmla="*/ 168 w 456"/>
                  <a:gd name="T61" fmla="*/ 126 h 548"/>
                  <a:gd name="T62" fmla="*/ 128 w 456"/>
                  <a:gd name="T63" fmla="*/ 161 h 548"/>
                  <a:gd name="T64" fmla="*/ 119 w 456"/>
                  <a:gd name="T65" fmla="*/ 169 h 548"/>
                  <a:gd name="T66" fmla="*/ 118 w 456"/>
                  <a:gd name="T67" fmla="*/ 169 h 548"/>
                  <a:gd name="T68" fmla="*/ 116 w 456"/>
                  <a:gd name="T69" fmla="*/ 168 h 548"/>
                  <a:gd name="T70" fmla="*/ 109 w 456"/>
                  <a:gd name="T71" fmla="*/ 157 h 548"/>
                  <a:gd name="T72" fmla="*/ 168 w 456"/>
                  <a:gd name="T73" fmla="*/ 106 h 548"/>
                  <a:gd name="T74" fmla="*/ 173 w 456"/>
                  <a:gd name="T75" fmla="*/ 106 h 548"/>
                  <a:gd name="T76" fmla="*/ 181 w 456"/>
                  <a:gd name="T77" fmla="*/ 117 h 548"/>
                  <a:gd name="T78" fmla="*/ 172 w 456"/>
                  <a:gd name="T79" fmla="*/ 126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6" h="548">
                    <a:moveTo>
                      <a:pt x="456" y="528"/>
                    </a:moveTo>
                    <a:cubicBezTo>
                      <a:pt x="456" y="539"/>
                      <a:pt x="447" y="548"/>
                      <a:pt x="436" y="548"/>
                    </a:cubicBezTo>
                    <a:cubicBezTo>
                      <a:pt x="84" y="548"/>
                      <a:pt x="84" y="548"/>
                      <a:pt x="84" y="548"/>
                    </a:cubicBezTo>
                    <a:cubicBezTo>
                      <a:pt x="38" y="548"/>
                      <a:pt x="0" y="510"/>
                      <a:pt x="0" y="464"/>
                    </a:cubicBezTo>
                    <a:cubicBezTo>
                      <a:pt x="0" y="417"/>
                      <a:pt x="38" y="380"/>
                      <a:pt x="84" y="380"/>
                    </a:cubicBezTo>
                    <a:cubicBezTo>
                      <a:pt x="436" y="380"/>
                      <a:pt x="436" y="380"/>
                      <a:pt x="436" y="380"/>
                    </a:cubicBezTo>
                    <a:cubicBezTo>
                      <a:pt x="447" y="380"/>
                      <a:pt x="456" y="389"/>
                      <a:pt x="456" y="399"/>
                    </a:cubicBezTo>
                    <a:cubicBezTo>
                      <a:pt x="456" y="410"/>
                      <a:pt x="447" y="419"/>
                      <a:pt x="436" y="419"/>
                    </a:cubicBezTo>
                    <a:cubicBezTo>
                      <a:pt x="90" y="419"/>
                      <a:pt x="90" y="419"/>
                      <a:pt x="90" y="419"/>
                    </a:cubicBezTo>
                    <a:cubicBezTo>
                      <a:pt x="65" y="419"/>
                      <a:pt x="45" y="439"/>
                      <a:pt x="45" y="464"/>
                    </a:cubicBezTo>
                    <a:cubicBezTo>
                      <a:pt x="45" y="488"/>
                      <a:pt x="65" y="509"/>
                      <a:pt x="90" y="509"/>
                    </a:cubicBezTo>
                    <a:cubicBezTo>
                      <a:pt x="436" y="509"/>
                      <a:pt x="436" y="509"/>
                      <a:pt x="436" y="509"/>
                    </a:cubicBezTo>
                    <a:cubicBezTo>
                      <a:pt x="447" y="509"/>
                      <a:pt x="456" y="518"/>
                      <a:pt x="456" y="528"/>
                    </a:cubicBezTo>
                    <a:close/>
                    <a:moveTo>
                      <a:pt x="235" y="78"/>
                    </a:moveTo>
                    <a:cubicBezTo>
                      <a:pt x="276" y="78"/>
                      <a:pt x="309" y="45"/>
                      <a:pt x="309" y="6"/>
                    </a:cubicBezTo>
                    <a:cubicBezTo>
                      <a:pt x="309" y="4"/>
                      <a:pt x="309" y="2"/>
                      <a:pt x="309" y="0"/>
                    </a:cubicBezTo>
                    <a:cubicBezTo>
                      <a:pt x="307" y="0"/>
                      <a:pt x="305" y="0"/>
                      <a:pt x="303" y="0"/>
                    </a:cubicBezTo>
                    <a:cubicBezTo>
                      <a:pt x="262" y="0"/>
                      <a:pt x="228" y="32"/>
                      <a:pt x="228" y="72"/>
                    </a:cubicBezTo>
                    <a:cubicBezTo>
                      <a:pt x="228" y="74"/>
                      <a:pt x="228" y="76"/>
                      <a:pt x="229" y="77"/>
                    </a:cubicBezTo>
                    <a:cubicBezTo>
                      <a:pt x="231" y="78"/>
                      <a:pt x="233" y="78"/>
                      <a:pt x="235" y="78"/>
                    </a:cubicBezTo>
                    <a:close/>
                    <a:moveTo>
                      <a:pt x="372" y="137"/>
                    </a:moveTo>
                    <a:cubicBezTo>
                      <a:pt x="357" y="102"/>
                      <a:pt x="321" y="85"/>
                      <a:pt x="295" y="85"/>
                    </a:cubicBezTo>
                    <a:cubicBezTo>
                      <a:pt x="263" y="85"/>
                      <a:pt x="257" y="98"/>
                      <a:pt x="232" y="98"/>
                    </a:cubicBezTo>
                    <a:cubicBezTo>
                      <a:pt x="208" y="98"/>
                      <a:pt x="202" y="85"/>
                      <a:pt x="170" y="85"/>
                    </a:cubicBezTo>
                    <a:cubicBezTo>
                      <a:pt x="143" y="85"/>
                      <a:pt x="108" y="102"/>
                      <a:pt x="93" y="137"/>
                    </a:cubicBezTo>
                    <a:cubicBezTo>
                      <a:pt x="62" y="207"/>
                      <a:pt x="114" y="341"/>
                      <a:pt x="175" y="341"/>
                    </a:cubicBezTo>
                    <a:cubicBezTo>
                      <a:pt x="199" y="341"/>
                      <a:pt x="210" y="328"/>
                      <a:pt x="232" y="328"/>
                    </a:cubicBezTo>
                    <a:cubicBezTo>
                      <a:pt x="255" y="328"/>
                      <a:pt x="265" y="341"/>
                      <a:pt x="290" y="341"/>
                    </a:cubicBezTo>
                    <a:cubicBezTo>
                      <a:pt x="351" y="341"/>
                      <a:pt x="403" y="207"/>
                      <a:pt x="372" y="137"/>
                    </a:cubicBezTo>
                    <a:close/>
                    <a:moveTo>
                      <a:pt x="172" y="126"/>
                    </a:moveTo>
                    <a:cubicBezTo>
                      <a:pt x="170" y="126"/>
                      <a:pt x="169" y="126"/>
                      <a:pt x="168" y="126"/>
                    </a:cubicBezTo>
                    <a:cubicBezTo>
                      <a:pt x="154" y="126"/>
                      <a:pt x="132" y="138"/>
                      <a:pt x="128" y="161"/>
                    </a:cubicBezTo>
                    <a:cubicBezTo>
                      <a:pt x="127" y="165"/>
                      <a:pt x="123" y="169"/>
                      <a:pt x="119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8" y="169"/>
                      <a:pt x="117" y="169"/>
                      <a:pt x="116" y="168"/>
                    </a:cubicBezTo>
                    <a:cubicBezTo>
                      <a:pt x="111" y="167"/>
                      <a:pt x="108" y="162"/>
                      <a:pt x="109" y="157"/>
                    </a:cubicBezTo>
                    <a:cubicBezTo>
                      <a:pt x="115" y="125"/>
                      <a:pt x="144" y="106"/>
                      <a:pt x="168" y="106"/>
                    </a:cubicBezTo>
                    <a:cubicBezTo>
                      <a:pt x="170" y="106"/>
                      <a:pt x="171" y="106"/>
                      <a:pt x="173" y="106"/>
                    </a:cubicBezTo>
                    <a:cubicBezTo>
                      <a:pt x="178" y="107"/>
                      <a:pt x="182" y="112"/>
                      <a:pt x="181" y="117"/>
                    </a:cubicBezTo>
                    <a:cubicBezTo>
                      <a:pt x="181" y="122"/>
                      <a:pt x="177" y="126"/>
                      <a:pt x="172" y="1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spd="slow" advClick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 flipV="1">
            <a:off x="2214245" y="2923540"/>
            <a:ext cx="4064635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916" name="组合 4"/>
          <p:cNvGrpSpPr/>
          <p:nvPr/>
        </p:nvGrpSpPr>
        <p:grpSpPr>
          <a:xfrm>
            <a:off x="5034280" y="1256030"/>
            <a:ext cx="2698750" cy="1224598"/>
            <a:chOff x="1212260" y="1386129"/>
            <a:chExt cx="2699790" cy="1224746"/>
          </a:xfrm>
        </p:grpSpPr>
        <p:sp>
          <p:nvSpPr>
            <p:cNvPr id="22" name="TextBox 12"/>
            <p:cNvSpPr txBox="1"/>
            <p:nvPr/>
          </p:nvSpPr>
          <p:spPr>
            <a:xfrm>
              <a:off x="1212260" y="1745265"/>
              <a:ext cx="2699790" cy="8656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68453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050" kern="1200" cap="none" spc="0" normalizeH="0" baseline="0" noProof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某一时间段停留unique自行车数/特定社区内</a:t>
              </a:r>
              <a:r>
                <a:rPr kumimoji="0" lang="zh-CN" altLang="en-US" sz="1050" kern="1200" cap="none" spc="0" normalizeH="0" baseline="0" noProof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总可使用的自行车数</a:t>
              </a:r>
              <a:endPara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R="0" defTabSz="68453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R="0" defTabSz="68453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050" kern="1200" cap="none" spc="0" normalizeH="0" baseline="0" noProof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反应某个社区受欢迎程度</a:t>
              </a:r>
              <a:endPara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943" name="TextBox 13"/>
            <p:cNvSpPr txBox="1"/>
            <p:nvPr/>
          </p:nvSpPr>
          <p:spPr>
            <a:xfrm>
              <a:off x="1219686" y="1386129"/>
              <a:ext cx="2039842" cy="36834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 eaLnBrk="1" hangingPunct="1"/>
              <a:r>
                <a:rPr lang="zh-CN" altLang="en-US" sz="18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Pc 社区扩散指数</a:t>
              </a:r>
              <a:endParaRPr lang="zh-CN" altLang="en-US" sz="1800"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8917" name="组合 5"/>
          <p:cNvGrpSpPr/>
          <p:nvPr/>
        </p:nvGrpSpPr>
        <p:grpSpPr>
          <a:xfrm>
            <a:off x="1184910" y="1255713"/>
            <a:ext cx="2759075" cy="1032231"/>
            <a:chOff x="5171954" y="1407576"/>
            <a:chExt cx="2759786" cy="1032473"/>
          </a:xfrm>
        </p:grpSpPr>
        <p:sp>
          <p:nvSpPr>
            <p:cNvPr id="24" name="TextBox 14"/>
            <p:cNvSpPr txBox="1"/>
            <p:nvPr/>
          </p:nvSpPr>
          <p:spPr>
            <a:xfrm>
              <a:off x="5171954" y="1407576"/>
              <a:ext cx="2759151" cy="368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defRPr sz="2400" b="1">
                  <a:gradFill>
                    <a:gsLst>
                      <a:gs pos="0">
                        <a:srgbClr val="BE8C83"/>
                      </a:gs>
                      <a:gs pos="100000">
                        <a:srgbClr val="BE8C83"/>
                      </a:gs>
                      <a:gs pos="50000">
                        <a:srgbClr val="FFEEE2"/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Pi 单个自行车扩散指数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TextBox 15"/>
            <p:cNvSpPr txBox="1"/>
            <p:nvPr/>
          </p:nvSpPr>
          <p:spPr>
            <a:xfrm>
              <a:off x="5189422" y="1768062"/>
              <a:ext cx="2742318" cy="6719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defTabSz="68453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050" kern="1200" cap="none" spc="0" normalizeH="0" baseline="0" noProof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unique社区数量/全部的社区数量</a:t>
              </a:r>
              <a:endPara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R="0" defTabSz="68453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R="0" defTabSz="68453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1050" kern="1200" cap="none" spc="0" normalizeH="0" baseline="0" noProof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反映了某辆自行车的活跃程度</a:t>
              </a:r>
              <a:endPara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8920" name="文本框 35"/>
          <p:cNvSpPr txBox="1"/>
          <p:nvPr/>
        </p:nvSpPr>
        <p:spPr>
          <a:xfrm>
            <a:off x="782955" y="281305"/>
            <a:ext cx="35629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骑行扩散指标计算及分析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38921" name="组合 36"/>
          <p:cNvGrpSpPr>
            <a:grpSpLocks noChangeAspect="1"/>
          </p:cNvGrpSpPr>
          <p:nvPr/>
        </p:nvGrpSpPr>
        <p:grpSpPr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41" name="椭圆 40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9545" y="3268980"/>
            <a:ext cx="3473450" cy="1520825"/>
            <a:chOff x="408" y="5124"/>
            <a:chExt cx="5470" cy="2395"/>
          </a:xfrm>
        </p:grpSpPr>
        <p:grpSp>
          <p:nvGrpSpPr>
            <p:cNvPr id="38918" name="组合 2"/>
            <p:cNvGrpSpPr/>
            <p:nvPr/>
          </p:nvGrpSpPr>
          <p:grpSpPr>
            <a:xfrm>
              <a:off x="1073" y="5124"/>
              <a:ext cx="4805" cy="1844"/>
              <a:chOff x="680516" y="3278945"/>
              <a:chExt cx="3051867" cy="1171949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522468" y="3294193"/>
                <a:ext cx="206422" cy="18869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523420" y="3594075"/>
                <a:ext cx="199435" cy="18933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961318" y="3920006"/>
                <a:ext cx="771065" cy="19060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29" name="TextBox 19"/>
              <p:cNvSpPr txBox="1"/>
              <p:nvPr/>
            </p:nvSpPr>
            <p:spPr>
              <a:xfrm>
                <a:off x="2591029" y="3278945"/>
                <a:ext cx="685320" cy="2186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kumimoji="0" 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3.03% 1</a:t>
                </a:r>
                <a:r>
                  <a:rPr kumimoji="0" lang="zh-CN" alt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台</a:t>
                </a:r>
                <a:endParaRPr kumimoji="0" lang="zh-CN" altLang="en-US" sz="825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TextBox 20"/>
              <p:cNvSpPr txBox="1"/>
              <p:nvPr/>
            </p:nvSpPr>
            <p:spPr>
              <a:xfrm>
                <a:off x="2575785" y="3564849"/>
                <a:ext cx="1094989" cy="218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kumimoji="0" 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2.73% 1</a:t>
                </a:r>
                <a:r>
                  <a:rPr kumimoji="0" lang="zh-CN" alt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台</a:t>
                </a:r>
                <a:endParaRPr kumimoji="0" lang="zh-CN" altLang="en-US" sz="825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1" name="TextBox 21"/>
              <p:cNvSpPr txBox="1"/>
              <p:nvPr/>
            </p:nvSpPr>
            <p:spPr>
              <a:xfrm>
                <a:off x="1893641" y="3920323"/>
                <a:ext cx="685320" cy="2186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kumimoji="0" 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2.42% 3</a:t>
                </a:r>
                <a:r>
                  <a:rPr kumimoji="0" lang="zh-CN" alt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台</a:t>
                </a:r>
                <a:endParaRPr kumimoji="0" lang="zh-CN" altLang="en-US" sz="825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786936" y="4259915"/>
                <a:ext cx="1945130" cy="18901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9" name="TextBox 21"/>
              <p:cNvSpPr txBox="1"/>
              <p:nvPr/>
            </p:nvSpPr>
            <p:spPr>
              <a:xfrm>
                <a:off x="680516" y="4232277"/>
                <a:ext cx="685320" cy="2186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kumimoji="0" 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2.12% 7</a:t>
                </a:r>
                <a:r>
                  <a:rPr kumimoji="0" lang="zh-CN" alt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台</a:t>
                </a:r>
                <a:endParaRPr kumimoji="0" lang="zh-CN" altLang="en-US" sz="825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2069" y="7199"/>
              <a:ext cx="3804" cy="2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3" name="TextBox 21"/>
            <p:cNvSpPr txBox="1"/>
            <p:nvPr/>
          </p:nvSpPr>
          <p:spPr>
            <a:xfrm>
              <a:off x="408" y="7175"/>
              <a:ext cx="1176" cy="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R="0" defTabSz="6858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en-US" sz="825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1.82% 17</a:t>
              </a:r>
              <a:r>
                <a:rPr kumimoji="0" lang="zh-CN" altLang="en-US" sz="825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台</a:t>
              </a:r>
              <a:endParaRPr kumimoji="0" lang="zh-CN" altLang="en-US" sz="825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45940" y="3268981"/>
            <a:ext cx="4257041" cy="1469389"/>
            <a:chOff x="7966" y="5157"/>
            <a:chExt cx="6704" cy="2314"/>
          </a:xfrm>
        </p:grpSpPr>
        <p:grpSp>
          <p:nvGrpSpPr>
            <p:cNvPr id="38919" name="组合 3"/>
            <p:cNvGrpSpPr/>
            <p:nvPr/>
          </p:nvGrpSpPr>
          <p:grpSpPr>
            <a:xfrm>
              <a:off x="7977" y="5157"/>
              <a:ext cx="6693" cy="1825"/>
              <a:chOff x="5291943" y="3279363"/>
              <a:chExt cx="4251021" cy="115905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5301470" y="3293970"/>
                <a:ext cx="2874028" cy="18862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301470" y="3594371"/>
                <a:ext cx="3013759" cy="18925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5291943" y="3911920"/>
                <a:ext cx="3188424" cy="19052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291943" y="4219942"/>
                <a:ext cx="3322439" cy="18862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42" name="TextBox 19"/>
              <p:cNvSpPr txBox="1"/>
              <p:nvPr/>
            </p:nvSpPr>
            <p:spPr>
              <a:xfrm>
                <a:off x="8175498" y="3279363"/>
                <a:ext cx="746930" cy="2184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kumimoji="0" 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1.52% 69</a:t>
                </a:r>
                <a:r>
                  <a:rPr kumimoji="0" lang="zh-CN" alt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台</a:t>
                </a:r>
                <a:endParaRPr kumimoji="0" lang="zh-CN" altLang="en-US" sz="825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TextBox 20"/>
              <p:cNvSpPr txBox="1"/>
              <p:nvPr/>
            </p:nvSpPr>
            <p:spPr>
              <a:xfrm>
                <a:off x="8388906" y="3563569"/>
                <a:ext cx="808539" cy="218474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marR="0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kumimoji="0" 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1.21% 219</a:t>
                </a:r>
                <a:r>
                  <a:rPr kumimoji="0" lang="zh-CN" alt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台</a:t>
                </a:r>
                <a:endParaRPr kumimoji="0" lang="zh-CN" altLang="en-US" sz="825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4" name="TextBox 21"/>
              <p:cNvSpPr txBox="1"/>
              <p:nvPr/>
            </p:nvSpPr>
            <p:spPr>
              <a:xfrm>
                <a:off x="8614382" y="3896676"/>
                <a:ext cx="808539" cy="2184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kumimoji="0" lang="en-US" altLang="zh-CN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0.91% 545</a:t>
                </a:r>
                <a:r>
                  <a:rPr kumimoji="0" lang="zh-CN" alt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台</a:t>
                </a:r>
                <a:endParaRPr kumimoji="0" lang="zh-CN" altLang="en-US" sz="825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5" name="TextBox 21"/>
              <p:cNvSpPr txBox="1"/>
              <p:nvPr/>
            </p:nvSpPr>
            <p:spPr>
              <a:xfrm>
                <a:off x="8672816" y="4219941"/>
                <a:ext cx="870148" cy="21847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kumimoji="0" lang="en-US" altLang="zh-CN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0.61% 1254</a:t>
                </a:r>
                <a:r>
                  <a:rPr kumimoji="0" lang="zh-CN" altLang="en-US" sz="825" kern="1200" cap="none" spc="0" normalizeH="0" baseline="0" noProof="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台</a:t>
                </a:r>
                <a:endParaRPr kumimoji="0" lang="zh-CN" altLang="en-US" sz="825" kern="1200" cap="none" spc="0" normalizeH="0" baseline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7966" y="7174"/>
              <a:ext cx="5596" cy="29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  <p:sp>
        <p:nvSpPr>
          <p:cNvPr id="6" name="TextBox 21"/>
          <p:cNvSpPr txBox="1"/>
          <p:nvPr/>
        </p:nvSpPr>
        <p:spPr>
          <a:xfrm>
            <a:off x="7899400" y="4534535"/>
            <a:ext cx="869950" cy="21844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R="0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825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0.30% 3301</a:t>
            </a:r>
            <a:r>
              <a:rPr kumimoji="0" lang="zh-CN" altLang="en-US" sz="825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台</a:t>
            </a:r>
            <a:endParaRPr kumimoji="0" lang="zh-CN" altLang="en-US" sz="825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组合 1"/>
          <p:cNvGrpSpPr/>
          <p:nvPr/>
        </p:nvGrpSpPr>
        <p:grpSpPr>
          <a:xfrm>
            <a:off x="1036638" y="858838"/>
            <a:ext cx="3516312" cy="3657600"/>
            <a:chOff x="839089" y="1016488"/>
            <a:chExt cx="4688114" cy="4876868"/>
          </a:xfrm>
        </p:grpSpPr>
        <p:grpSp>
          <p:nvGrpSpPr>
            <p:cNvPr id="36883" name="组合 2"/>
            <p:cNvGrpSpPr/>
            <p:nvPr/>
          </p:nvGrpSpPr>
          <p:grpSpPr>
            <a:xfrm rot="-297887">
              <a:off x="2283991" y="1016488"/>
              <a:ext cx="1527027" cy="1519242"/>
              <a:chOff x="3094034" y="1143064"/>
              <a:chExt cx="1787764" cy="1778651"/>
            </a:xfrm>
          </p:grpSpPr>
          <p:cxnSp>
            <p:nvCxnSpPr>
              <p:cNvPr id="5" name="直接连接符 4"/>
              <p:cNvCxnSpPr>
                <a:endCxn id="0" idx="3"/>
              </p:cNvCxnSpPr>
              <p:nvPr/>
            </p:nvCxnSpPr>
            <p:spPr>
              <a:xfrm rot="297887" flipV="1">
                <a:off x="3094804" y="2226670"/>
                <a:ext cx="842494" cy="602184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直接连接符 5"/>
              <p:cNvCxnSpPr>
                <a:stCxn id="0" idx="5"/>
              </p:cNvCxnSpPr>
              <p:nvPr/>
            </p:nvCxnSpPr>
            <p:spPr>
              <a:xfrm rot="297887">
                <a:off x="4139975" y="2293199"/>
                <a:ext cx="740898" cy="624486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" name="椭圆 6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anchor="ctr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 Light" panose="020B0502040204020203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839089" y="2464308"/>
              <a:ext cx="4688114" cy="34290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6867" name="矩形 7"/>
          <p:cNvSpPr/>
          <p:nvPr/>
        </p:nvSpPr>
        <p:spPr>
          <a:xfrm>
            <a:off x="1234758" y="2029143"/>
            <a:ext cx="3119437" cy="248729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We select a group of bikes that have the highest diffusion range ( 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pi&gt;=65%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) and track their whereabouts in the region. In total,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there are 68 such bikes. We count the total number of visits by these bikes in each community during the year. A community is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considered isolated if the count is no more than 68. That is, the average visit time per bike is no more than one in an isolated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community.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6869" name="组合 9"/>
          <p:cNvGrpSpPr/>
          <p:nvPr/>
        </p:nvGrpSpPr>
        <p:grpSpPr>
          <a:xfrm>
            <a:off x="5283200" y="1011238"/>
            <a:ext cx="2601913" cy="2855912"/>
            <a:chOff x="6502470" y="1193868"/>
            <a:chExt cx="3467440" cy="3806628"/>
          </a:xfrm>
        </p:grpSpPr>
        <p:grpSp>
          <p:nvGrpSpPr>
            <p:cNvPr id="36876" name="组合 10"/>
            <p:cNvGrpSpPr/>
            <p:nvPr/>
          </p:nvGrpSpPr>
          <p:grpSpPr>
            <a:xfrm rot="-297887">
              <a:off x="7505191" y="1193868"/>
              <a:ext cx="1248431" cy="1344851"/>
              <a:chOff x="3089536" y="996074"/>
              <a:chExt cx="1787762" cy="1925836"/>
            </a:xfrm>
          </p:grpSpPr>
          <p:cxnSp>
            <p:nvCxnSpPr>
              <p:cNvPr id="13" name="直接连接符 12"/>
              <p:cNvCxnSpPr>
                <a:endCxn id="0" idx="3"/>
              </p:cNvCxnSpPr>
              <p:nvPr/>
            </p:nvCxnSpPr>
            <p:spPr>
              <a:xfrm rot="297887" flipV="1">
                <a:off x="3088495" y="2333580"/>
                <a:ext cx="854327" cy="496933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" name="直接连接符 13"/>
              <p:cNvCxnSpPr>
                <a:stCxn id="0" idx="5"/>
              </p:cNvCxnSpPr>
              <p:nvPr/>
            </p:nvCxnSpPr>
            <p:spPr>
              <a:xfrm rot="297887">
                <a:off x="4142592" y="2401566"/>
                <a:ext cx="730116" cy="521174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5" name="椭圆 14"/>
              <p:cNvSpPr/>
              <p:nvPr/>
            </p:nvSpPr>
            <p:spPr>
              <a:xfrm>
                <a:off x="3920179" y="996074"/>
                <a:ext cx="290507" cy="161138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anchor="ctr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 Light" panose="020B0502040204020203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6502470" y="2463450"/>
              <a:ext cx="3467440" cy="25370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41445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6870" name="矩形 15"/>
          <p:cNvSpPr/>
          <p:nvPr/>
        </p:nvSpPr>
        <p:spPr>
          <a:xfrm>
            <a:off x="5434013" y="2039620"/>
            <a:ext cx="2300287" cy="182753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我们选择一组扩散范围最高的自行车(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pi&gt;=65%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)并跟踪它们在该地区的下落。 总共有68辆这样的自行车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 我们统计了这些自行车在一年中在每个社区的总访问量。 一个社区被认为是孤立的，如果计数不超过68。 也就是说，每辆自行车的平均访问时间不超过一个孤立的社区。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871" name="文本框 16"/>
          <p:cNvSpPr txBox="1"/>
          <p:nvPr/>
        </p:nvSpPr>
        <p:spPr>
          <a:xfrm>
            <a:off x="1504950" y="31750"/>
            <a:ext cx="1570038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应用前景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6872" name="文本框 17"/>
          <p:cNvSpPr txBox="1"/>
          <p:nvPr/>
        </p:nvSpPr>
        <p:spPr>
          <a:xfrm>
            <a:off x="782638" y="280988"/>
            <a:ext cx="17224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参考文献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36873" name="组合 18"/>
          <p:cNvGrpSpPr>
            <a:grpSpLocks noChangeAspect="1"/>
          </p:cNvGrpSpPr>
          <p:nvPr/>
        </p:nvGrpSpPr>
        <p:grpSpPr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20" name="椭圆 19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>
            <a:off x="941388" y="1884363"/>
            <a:ext cx="7261225" cy="1117600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 bwMode="auto">
          <a:xfrm>
            <a:off x="941388" y="3044825"/>
            <a:ext cx="7261225" cy="1117600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 bwMode="auto">
          <a:xfrm>
            <a:off x="941388" y="1603375"/>
            <a:ext cx="6164263" cy="280988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chemeClr val="accent6">
                <a:lumMod val="75000"/>
              </a:schemeClr>
            </a:solidFill>
            <a:round/>
            <a:tailEnd type="oval" w="med" len="med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941388" y="4213860"/>
            <a:ext cx="6164263" cy="279400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chemeClr val="accent6">
                <a:lumMod val="60000"/>
                <a:lumOff val="40000"/>
              </a:schemeClr>
            </a:solidFill>
            <a:round/>
            <a:tailEnd type="oval" w="med" len="med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523038" y="2184400"/>
            <a:ext cx="1333500" cy="23050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访问社区单车数</a:t>
            </a:r>
            <a:endParaRPr kumimoji="0" lang="zh-CN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6523038" y="3262313"/>
            <a:ext cx="1028700" cy="20764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孤立社区判断</a:t>
            </a:r>
            <a:endParaRPr kumimoji="0" 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reeform 103"/>
          <p:cNvSpPr>
            <a:spLocks noEditPoints="1" noChangeArrowheads="1"/>
          </p:cNvSpPr>
          <p:nvPr/>
        </p:nvSpPr>
        <p:spPr bwMode="auto">
          <a:xfrm>
            <a:off x="6838950" y="2533650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5" name="Freeform 33"/>
          <p:cNvSpPr>
            <a:spLocks noEditPoints="1" noChangeArrowheads="1"/>
          </p:cNvSpPr>
          <p:nvPr/>
        </p:nvSpPr>
        <p:spPr bwMode="auto">
          <a:xfrm>
            <a:off x="6899275" y="3673475"/>
            <a:ext cx="412750" cy="2667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4828" name="文本框 16"/>
          <p:cNvSpPr txBox="1"/>
          <p:nvPr/>
        </p:nvSpPr>
        <p:spPr>
          <a:xfrm>
            <a:off x="782638" y="284163"/>
            <a:ext cx="1722437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关键技术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34829" name="组合 20"/>
          <p:cNvGrpSpPr>
            <a:grpSpLocks noChangeAspect="1"/>
          </p:cNvGrpSpPr>
          <p:nvPr/>
        </p:nvGrpSpPr>
        <p:grpSpPr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22" name="椭圆 21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71245" y="3209925"/>
            <a:ext cx="5659755" cy="1275080"/>
            <a:chOff x="1383" y="2675"/>
            <a:chExt cx="6394" cy="2008"/>
          </a:xfrm>
        </p:grpSpPr>
        <p:sp>
          <p:nvSpPr>
            <p:cNvPr id="34824" name="Text Box 65"/>
            <p:cNvSpPr txBox="1"/>
            <p:nvPr/>
          </p:nvSpPr>
          <p:spPr>
            <a:xfrm>
              <a:off x="1383" y="2675"/>
              <a:ext cx="6394" cy="4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zh-CN" sz="1200" b="1" dirty="0">
                  <a:latin typeface="Arial" panose="020B0604020202020204" pitchFamily="34" charset="0"/>
                </a:rPr>
                <a:t>选择</a:t>
              </a:r>
              <a:r>
                <a:rPr lang="en-US" altLang="zh-CN" sz="1200" b="1" dirty="0">
                  <a:latin typeface="Arial" panose="020B0604020202020204" pitchFamily="34" charset="0"/>
                </a:rPr>
                <a:t>Pi&gt;=2.12%</a:t>
              </a:r>
              <a:r>
                <a:rPr lang="zh-CN" altLang="en-US" sz="1200" b="1" dirty="0">
                  <a:latin typeface="Arial" panose="020B0604020202020204" pitchFamily="34" charset="0"/>
                </a:rPr>
                <a:t>作为判定是否为孤立社区的指标</a:t>
              </a:r>
              <a:endParaRPr lang="zh-CN" altLang="en-US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6" name="Text Box 65"/>
            <p:cNvSpPr txBox="1"/>
            <p:nvPr/>
          </p:nvSpPr>
          <p:spPr>
            <a:xfrm>
              <a:off x="1383" y="3085"/>
              <a:ext cx="5780" cy="15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</a:rPr>
                <a:t>首先</a:t>
              </a:r>
              <a:r>
                <a:rPr lang="zh-CN" altLang="en-US" sz="1000" dirty="0">
                  <a:latin typeface="微软雅黑" panose="020B0503020204020204" pitchFamily="34" charset="-122"/>
                  <a:sym typeface="+mn-ea"/>
                </a:rPr>
                <a:t>量大的数据集没有参考价值。</a:t>
              </a:r>
              <a:r>
                <a:rPr lang="zh-CN" altLang="en-US" sz="1000" dirty="0">
                  <a:latin typeface="微软雅黑" panose="020B0503020204020204" pitchFamily="34" charset="-122"/>
                </a:rPr>
                <a:t>最活跃的自行车一天去了约</a:t>
              </a:r>
              <a:r>
                <a:rPr lang="en-US" altLang="zh-CN" sz="1000" dirty="0">
                  <a:latin typeface="微软雅黑" panose="020B0503020204020204" pitchFamily="34" charset="-122"/>
                </a:rPr>
                <a:t>10</a:t>
              </a:r>
              <a:r>
                <a:rPr lang="zh-CN" altLang="en-US" sz="1000" dirty="0">
                  <a:latin typeface="微软雅黑" panose="020B0503020204020204" pitchFamily="34" charset="-122"/>
                </a:rPr>
                <a:t>个社区，那么取前</a:t>
              </a:r>
              <a:r>
                <a:rPr lang="en-US" altLang="zh-CN" sz="1000" dirty="0">
                  <a:latin typeface="微软雅黑" panose="020B0503020204020204" pitchFamily="34" charset="-122"/>
                </a:rPr>
                <a:t>65%</a:t>
              </a:r>
              <a:r>
                <a:rPr lang="zh-CN" altLang="en-US" sz="1000" dirty="0">
                  <a:latin typeface="微软雅黑" panose="020B0503020204020204" pitchFamily="34" charset="-122"/>
                </a:rPr>
                <a:t>活跃的自行车，符合该指标的自行车一天内去了</a:t>
              </a:r>
              <a:r>
                <a:rPr lang="en-US" altLang="zh-CN" sz="1000" dirty="0">
                  <a:latin typeface="微软雅黑" panose="020B0503020204020204" pitchFamily="34" charset="-122"/>
                </a:rPr>
                <a:t>6</a:t>
              </a:r>
              <a:r>
                <a:rPr lang="zh-CN" altLang="en-US" sz="1000" dirty="0">
                  <a:latin typeface="微软雅黑" panose="020B0503020204020204" pitchFamily="34" charset="-122"/>
                </a:rPr>
                <a:t>个以上的社区，对应为</a:t>
              </a:r>
              <a:r>
                <a:rPr lang="en-US" altLang="zh-CN" sz="1000" dirty="0">
                  <a:latin typeface="微软雅黑" panose="020B0503020204020204" pitchFamily="34" charset="-122"/>
                </a:rPr>
                <a:t>Pi&gt;=2.12%</a:t>
              </a:r>
              <a:endParaRPr lang="zh-CN" altLang="en-US" sz="1000" dirty="0">
                <a:latin typeface="微软雅黑" panose="020B0503020204020204" pitchFamily="34" charset="-122"/>
              </a:endParaRPr>
            </a:p>
            <a:p>
              <a:pPr eaLnBrk="1" hangingPunct="1"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sym typeface="+mn-ea"/>
                </a:rPr>
                <a:t>满足指标的自行车数量只有</a:t>
              </a:r>
              <a:r>
                <a:rPr lang="en-US" altLang="zh-CN" sz="1000" dirty="0">
                  <a:latin typeface="微软雅黑" panose="020B0503020204020204" pitchFamily="34" charset="-122"/>
                  <a:sym typeface="+mn-ea"/>
                </a:rPr>
                <a:t>12</a:t>
              </a:r>
              <a:r>
                <a:rPr lang="zh-CN" altLang="en-US" sz="1000" dirty="0">
                  <a:latin typeface="微软雅黑" panose="020B0503020204020204" pitchFamily="34" charset="-122"/>
                  <a:sym typeface="+mn-ea"/>
                </a:rPr>
                <a:t>辆，所以如果当天访问该社区的自行车数量不足</a:t>
              </a:r>
              <a:r>
                <a:rPr lang="en-US" altLang="zh-CN" sz="1000" dirty="0">
                  <a:latin typeface="微软雅黑" panose="020B0503020204020204" pitchFamily="34" charset="-122"/>
                  <a:sym typeface="+mn-ea"/>
                </a:rPr>
                <a:t>12</a:t>
              </a:r>
              <a:r>
                <a:rPr lang="zh-CN" altLang="en-US" sz="1000" dirty="0">
                  <a:latin typeface="微软雅黑" panose="020B0503020204020204" pitchFamily="34" charset="-122"/>
                  <a:sym typeface="+mn-ea"/>
                </a:rPr>
                <a:t>就被判定为孤立社区</a:t>
              </a:r>
              <a:endParaRPr lang="zh-CN" altLang="en-US" sz="1000" dirty="0">
                <a:latin typeface="微软雅黑" panose="020B0503020204020204" pitchFamily="34" charset="-122"/>
              </a:endParaRPr>
            </a:p>
            <a:p>
              <a:pPr eaLnBrk="1" hangingPunct="1">
                <a:lnSpc>
                  <a:spcPct val="120000"/>
                </a:lnSpc>
              </a:pPr>
              <a:endParaRPr lang="zh-CN" altLang="en-US" sz="10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71245" y="1628775"/>
            <a:ext cx="4198620" cy="894080"/>
            <a:chOff x="1598" y="2657"/>
            <a:chExt cx="5780" cy="1408"/>
          </a:xfrm>
        </p:grpSpPr>
        <p:sp>
          <p:nvSpPr>
            <p:cNvPr id="34825" name="Text Box 65"/>
            <p:cNvSpPr txBox="1"/>
            <p:nvPr/>
          </p:nvSpPr>
          <p:spPr>
            <a:xfrm>
              <a:off x="1598" y="2657"/>
              <a:ext cx="5755" cy="4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zh-CN" sz="1200" b="1" dirty="0">
                  <a:latin typeface="Arial" panose="020B0604020202020204" pitchFamily="34" charset="0"/>
                </a:rPr>
                <a:t>访问社区</a:t>
              </a:r>
              <a:r>
                <a:rPr lang="zh-CN" altLang="zh-CN" sz="1200" b="1" dirty="0">
                  <a:latin typeface="Arial" panose="020B0604020202020204" pitchFamily="34" charset="0"/>
                </a:rPr>
                <a:t>数</a:t>
              </a:r>
              <a:endParaRPr lang="zh-CN" altLang="zh-CN" sz="1200" b="1" dirty="0">
                <a:latin typeface="Arial" panose="020B0604020202020204" pitchFamily="34" charset="0"/>
              </a:endParaRPr>
            </a:p>
          </p:txBody>
        </p:sp>
        <p:sp>
          <p:nvSpPr>
            <p:cNvPr id="8" name="Text Box 65"/>
            <p:cNvSpPr txBox="1"/>
            <p:nvPr/>
          </p:nvSpPr>
          <p:spPr>
            <a:xfrm>
              <a:off x="1598" y="3049"/>
              <a:ext cx="5780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</a:rPr>
                <a:t>既然是访问社区，那么就是自行车行驶入，则取自行车终点进行访问数分析</a:t>
              </a:r>
              <a:endParaRPr lang="zh-CN" altLang="en-US" sz="1000" dirty="0">
                <a:latin typeface="微软雅黑" panose="020B0503020204020204" pitchFamily="34" charset="-122"/>
              </a:endParaRPr>
            </a:p>
            <a:p>
              <a:pPr eaLnBrk="1" hangingPunct="1">
                <a:lnSpc>
                  <a:spcPct val="12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</a:rPr>
                <a:t>将点和面进行空间连接，新增的Join_Count就代表面上点数</a:t>
              </a:r>
              <a:endParaRPr lang="zh-CN" altLang="en-US" sz="1000" dirty="0"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29" name="组合 20"/>
          <p:cNvGrpSpPr>
            <a:grpSpLocks noChangeAspect="1"/>
          </p:cNvGrpSpPr>
          <p:nvPr/>
        </p:nvGrpSpPr>
        <p:grpSpPr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22" name="椭圆 21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085" y="344805"/>
            <a:ext cx="3985260" cy="4617720"/>
          </a:xfrm>
          <a:prstGeom prst="rect">
            <a:avLst/>
          </a:prstGeom>
        </p:spPr>
      </p:pic>
      <p:sp>
        <p:nvSpPr>
          <p:cNvPr id="34828" name="文本框 16"/>
          <p:cNvSpPr txBox="1"/>
          <p:nvPr/>
        </p:nvSpPr>
        <p:spPr>
          <a:xfrm>
            <a:off x="782955" y="281305"/>
            <a:ext cx="20148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孤立社区分析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2771775" cy="51435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41" name="文本框 1"/>
          <p:cNvSpPr txBox="1">
            <a:spLocks noChangeArrowheads="1"/>
          </p:cNvSpPr>
          <p:nvPr/>
        </p:nvSpPr>
        <p:spPr bwMode="auto">
          <a:xfrm>
            <a:off x="103188" y="2527300"/>
            <a:ext cx="25050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目录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/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78425" y="1281113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轨迹数据清洗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78425" y="1846263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骑行热点分析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78425" y="2417763"/>
            <a:ext cx="2011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骑行扩散过程模拟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78425" y="2989263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369" name="组合 25"/>
          <p:cNvGrpSpPr/>
          <p:nvPr/>
        </p:nvGrpSpPr>
        <p:grpSpPr>
          <a:xfrm>
            <a:off x="4665663" y="1276350"/>
            <a:ext cx="360362" cy="360363"/>
            <a:chOff x="2558424" y="1401428"/>
            <a:chExt cx="1318727" cy="1318727"/>
          </a:xfrm>
        </p:grpSpPr>
        <p:sp>
          <p:nvSpPr>
            <p:cNvPr id="27" name="椭圆 26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11"/>
            <p:cNvSpPr/>
            <p:nvPr/>
          </p:nvSpPr>
          <p:spPr bwMode="auto">
            <a:xfrm>
              <a:off x="2674612" y="1813895"/>
              <a:ext cx="1086352" cy="598362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370" name="组合 29"/>
          <p:cNvGrpSpPr>
            <a:grpSpLocks noChangeAspect="1"/>
          </p:cNvGrpSpPr>
          <p:nvPr/>
        </p:nvGrpSpPr>
        <p:grpSpPr>
          <a:xfrm>
            <a:off x="4665663" y="1882775"/>
            <a:ext cx="360362" cy="358775"/>
            <a:chOff x="1928879" y="1944350"/>
            <a:chExt cx="1129689" cy="1129689"/>
          </a:xfrm>
        </p:grpSpPr>
        <p:sp>
          <p:nvSpPr>
            <p:cNvPr id="31" name="椭圆 30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2108037" y="2229273"/>
              <a:ext cx="751467" cy="614829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371" name="组合 32"/>
          <p:cNvGrpSpPr>
            <a:grpSpLocks noChangeAspect="1"/>
          </p:cNvGrpSpPr>
          <p:nvPr/>
        </p:nvGrpSpPr>
        <p:grpSpPr>
          <a:xfrm>
            <a:off x="4665663" y="2439988"/>
            <a:ext cx="360362" cy="360362"/>
            <a:chOff x="1928879" y="1944350"/>
            <a:chExt cx="1129689" cy="1129689"/>
          </a:xfrm>
        </p:grpSpPr>
        <p:sp>
          <p:nvSpPr>
            <p:cNvPr id="34" name="椭圆 3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18"/>
            <p:cNvSpPr>
              <a:spLocks noEditPoints="1"/>
            </p:cNvSpPr>
            <p:nvPr/>
          </p:nvSpPr>
          <p:spPr bwMode="auto">
            <a:xfrm>
              <a:off x="2152825" y="2103602"/>
              <a:ext cx="661891" cy="791279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372" name="组合 35"/>
          <p:cNvGrpSpPr>
            <a:grpSpLocks noChangeAspect="1"/>
          </p:cNvGrpSpPr>
          <p:nvPr/>
        </p:nvGrpSpPr>
        <p:grpSpPr>
          <a:xfrm>
            <a:off x="4665663" y="2997200"/>
            <a:ext cx="360362" cy="360363"/>
            <a:chOff x="1928879" y="1944350"/>
            <a:chExt cx="1129689" cy="1129689"/>
          </a:xfrm>
        </p:grpSpPr>
        <p:sp>
          <p:nvSpPr>
            <p:cNvPr id="39" name="椭圆 38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" name="组合 39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1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spd="slow" advClick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4829" name="组合 20"/>
          <p:cNvGrpSpPr>
            <a:grpSpLocks noChangeAspect="1"/>
          </p:cNvGrpSpPr>
          <p:nvPr/>
        </p:nvGrpSpPr>
        <p:grpSpPr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22" name="椭圆 21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1270" y="502285"/>
            <a:ext cx="4061460" cy="4450080"/>
          </a:xfrm>
          <a:prstGeom prst="rect">
            <a:avLst/>
          </a:prstGeom>
        </p:spPr>
      </p:pic>
      <p:sp>
        <p:nvSpPr>
          <p:cNvPr id="34828" name="文本框 16"/>
          <p:cNvSpPr txBox="1"/>
          <p:nvPr/>
        </p:nvSpPr>
        <p:spPr>
          <a:xfrm>
            <a:off x="782955" y="281305"/>
            <a:ext cx="279019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社区扩散指数分析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Click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93110" y="2251075"/>
            <a:ext cx="392176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defTabSz="6858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4000" b="1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4000" b="1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可视化</a:t>
            </a:r>
            <a:endParaRPr kumimoji="0" lang="zh-CN" altLang="en-US" sz="4000" b="1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963" name="文本框 4"/>
          <p:cNvSpPr txBox="1"/>
          <p:nvPr/>
        </p:nvSpPr>
        <p:spPr>
          <a:xfrm>
            <a:off x="3228975" y="2019300"/>
            <a:ext cx="1331913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400" dirty="0">
                <a:latin typeface="Arial" panose="020B0604020202020204" pitchFamily="34" charset="0"/>
              </a:rPr>
              <a:t>PART FOUR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grpSp>
        <p:nvGrpSpPr>
          <p:cNvPr id="40964" name="组合 3"/>
          <p:cNvGrpSpPr/>
          <p:nvPr/>
        </p:nvGrpSpPr>
        <p:grpSpPr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2" name="椭圆 1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" name="组合 6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8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spd="slow" advClick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29"/>
          <p:cNvSpPr txBox="1"/>
          <p:nvPr/>
        </p:nvSpPr>
        <p:spPr>
          <a:xfrm>
            <a:off x="671195" y="3399155"/>
            <a:ext cx="1893888" cy="5759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集成了</a:t>
            </a:r>
            <a:r>
              <a:rPr kumimoji="0" lang="en-US" altLang="zh-CN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antV</a:t>
            </a: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接口进行统计数据的显示和</a:t>
            </a:r>
            <a:r>
              <a:rPr kumimoji="0" lang="en-US" altLang="zh-CN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html</a:t>
            </a: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的相互跳转</a:t>
            </a:r>
            <a:endParaRPr kumimoji="0" lang="zh-CN" altLang="en-US" sz="105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TextBox 30"/>
          <p:cNvSpPr txBox="1"/>
          <p:nvPr/>
        </p:nvSpPr>
        <p:spPr>
          <a:xfrm>
            <a:off x="3624898" y="3399155"/>
            <a:ext cx="1893888" cy="5759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</a:t>
            </a:r>
            <a:r>
              <a:rPr kumimoji="0" lang="en-US" altLang="zh-CN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antV G2Plot</a:t>
            </a: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提供的接口进行统计数据的显示</a:t>
            </a:r>
            <a:endParaRPr kumimoji="0" lang="zh-CN" altLang="en-US" sz="105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4" name="TextBox 32"/>
          <p:cNvSpPr txBox="1"/>
          <p:nvPr/>
        </p:nvSpPr>
        <p:spPr>
          <a:xfrm>
            <a:off x="6556058" y="3399155"/>
            <a:ext cx="1893888" cy="8185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6858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先使用</a:t>
            </a:r>
            <a:r>
              <a:rPr kumimoji="0" lang="en-US" altLang="zh-CN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arcMap</a:t>
            </a: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进行数据的分析 生成</a:t>
            </a:r>
            <a:r>
              <a:rPr kumimoji="0" lang="en-US" altLang="zh-CN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shp</a:t>
            </a: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文件通过</a:t>
            </a:r>
            <a:r>
              <a:rPr kumimoji="0" lang="en-US" altLang="zh-CN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qgis</a:t>
            </a: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插件</a:t>
            </a:r>
            <a:r>
              <a:rPr kumimoji="0" lang="en-US" altLang="zh-CN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qgis2threejs</a:t>
            </a: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导出</a:t>
            </a:r>
            <a:r>
              <a:rPr kumimoji="0" lang="en-US" altLang="zh-CN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html</a:t>
            </a:r>
            <a:endParaRPr kumimoji="0" lang="en-US" altLang="zh-CN" sz="105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3015" name="组合 72"/>
          <p:cNvGrpSpPr/>
          <p:nvPr/>
        </p:nvGrpSpPr>
        <p:grpSpPr>
          <a:xfrm>
            <a:off x="739458" y="1178243"/>
            <a:ext cx="7642225" cy="2165350"/>
            <a:chOff x="751008" y="967406"/>
            <a:chExt cx="7641986" cy="2164103"/>
          </a:xfrm>
        </p:grpSpPr>
        <p:grpSp>
          <p:nvGrpSpPr>
            <p:cNvPr id="43021" name="组合 71"/>
            <p:cNvGrpSpPr/>
            <p:nvPr/>
          </p:nvGrpSpPr>
          <p:grpSpPr>
            <a:xfrm>
              <a:off x="1690779" y="967406"/>
              <a:ext cx="5665610" cy="1623077"/>
              <a:chOff x="1690779" y="967406"/>
              <a:chExt cx="5665610" cy="1623077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1690779" y="1981234"/>
                <a:ext cx="56656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/>
              <p:nvPr/>
            </p:nvCxnSpPr>
            <p:spPr>
              <a:xfrm>
                <a:off x="1690779" y="1981234"/>
                <a:ext cx="0" cy="609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4583114" y="1981234"/>
                <a:ext cx="0" cy="609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>
                <a:off x="7354802" y="1981234"/>
                <a:ext cx="0" cy="609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flipH="1">
                <a:off x="4583114" y="1508431"/>
                <a:ext cx="0" cy="472803"/>
              </a:xfrm>
              <a:prstGeom prst="line">
                <a:avLst/>
              </a:prstGeom>
              <a:ln>
                <a:solidFill>
                  <a:srgbClr val="0050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/>
              <p:cNvSpPr/>
              <p:nvPr/>
            </p:nvSpPr>
            <p:spPr>
              <a:xfrm>
                <a:off x="3483010" y="967406"/>
                <a:ext cx="2177982" cy="54102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TextBox 35"/>
              <p:cNvSpPr txBox="1"/>
              <p:nvPr/>
            </p:nvSpPr>
            <p:spPr>
              <a:xfrm>
                <a:off x="4008298" y="1087987"/>
                <a:ext cx="1109945" cy="33699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R="0"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defRPr/>
                </a:pPr>
                <a:r>
                  <a:rPr kumimoji="0" lang="zh-CN" altLang="en-US" sz="1600" b="1" kern="1200" cap="none" spc="225" normalizeH="0" baseline="0" noProof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系统组件</a:t>
                </a:r>
                <a:endParaRPr kumimoji="0" lang="zh-CN" altLang="en-US" sz="1600" b="1" kern="1200" cap="none" spc="225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751008" y="2590483"/>
              <a:ext cx="1789056" cy="5410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023" name="TextBox 36"/>
            <p:cNvSpPr txBox="1"/>
            <p:nvPr/>
          </p:nvSpPr>
          <p:spPr>
            <a:xfrm>
              <a:off x="1423601" y="2722497"/>
              <a:ext cx="443216" cy="2754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vue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3678584" y="2589214"/>
              <a:ext cx="1787469" cy="5410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025" name="TextBox 37"/>
            <p:cNvSpPr txBox="1"/>
            <p:nvPr/>
          </p:nvSpPr>
          <p:spPr>
            <a:xfrm>
              <a:off x="4311668" y="2721228"/>
              <a:ext cx="520684" cy="2754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antV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603937" y="2590483"/>
              <a:ext cx="1789057" cy="5410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029" name="TextBox 39"/>
            <p:cNvSpPr txBox="1"/>
            <p:nvPr/>
          </p:nvSpPr>
          <p:spPr>
            <a:xfrm>
              <a:off x="7240357" y="2722497"/>
              <a:ext cx="516874" cy="2754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sym typeface="+mn-ea"/>
                </a:rPr>
                <a:t>html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43016" name="文本框 24"/>
          <p:cNvSpPr txBox="1"/>
          <p:nvPr/>
        </p:nvSpPr>
        <p:spPr>
          <a:xfrm>
            <a:off x="1504950" y="25400"/>
            <a:ext cx="1570038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研究方案可行性说明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3017" name="文本框 25"/>
          <p:cNvSpPr txBox="1"/>
          <p:nvPr/>
        </p:nvSpPr>
        <p:spPr>
          <a:xfrm>
            <a:off x="782638" y="280988"/>
            <a:ext cx="2154237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研究目标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43018" name="组合 29"/>
          <p:cNvGrpSpPr>
            <a:grpSpLocks noChangeAspect="1"/>
          </p:cNvGrpSpPr>
          <p:nvPr/>
        </p:nvGrpSpPr>
        <p:grpSpPr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31" name="椭圆 30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" name="组合 31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3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spd="slow" advClick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1"/>
          <p:cNvGrpSpPr/>
          <p:nvPr/>
        </p:nvGrpSpPr>
        <p:grpSpPr>
          <a:xfrm>
            <a:off x="7553325" y="1051560"/>
            <a:ext cx="1214438" cy="2355850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6474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latin typeface="+mn-lt"/>
                  <a:ea typeface="+mn-ea"/>
                  <a:cs typeface="Arial" panose="020B0604020202020204" pitchFamily="34" charset="0"/>
                </a:rPr>
                <a:t>1</a:t>
              </a:r>
              <a:endParaRPr kumimoji="0" lang="en-US" altLang="zh-CN" sz="3200" b="1" kern="1200" cap="none" spc="50" normalizeH="0" baseline="0" noProof="0" dirty="0"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42972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Ant Design Vue中的布局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063" name="文本框 44"/>
          <p:cNvSpPr txBox="1"/>
          <p:nvPr/>
        </p:nvSpPr>
        <p:spPr>
          <a:xfrm>
            <a:off x="782638" y="280988"/>
            <a:ext cx="21542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可视化展示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45064" name="组合 45"/>
          <p:cNvGrpSpPr>
            <a:grpSpLocks noChangeAspect="1"/>
          </p:cNvGrpSpPr>
          <p:nvPr/>
        </p:nvGrpSpPr>
        <p:grpSpPr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47" name="椭圆 4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4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9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930275"/>
            <a:ext cx="6247765" cy="3778250"/>
          </a:xfrm>
          <a:prstGeom prst="rect">
            <a:avLst/>
          </a:prstGeom>
        </p:spPr>
      </p:pic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7616825" y="1727200"/>
            <a:ext cx="1087438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主界面</a:t>
            </a:r>
            <a:endParaRPr kumimoji="0" lang="zh-CN" altLang="en-US" sz="11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8" name="组合 1"/>
          <p:cNvGrpSpPr/>
          <p:nvPr/>
        </p:nvGrpSpPr>
        <p:grpSpPr>
          <a:xfrm>
            <a:off x="7553325" y="1051560"/>
            <a:ext cx="1214438" cy="2355850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2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latin typeface="+mn-lt"/>
                  <a:ea typeface="+mn-ea"/>
                  <a:cs typeface="Arial" panose="020B0604020202020204" pitchFamily="34" charset="0"/>
                </a:rPr>
                <a:t>2</a:t>
              </a:r>
              <a:endParaRPr kumimoji="0" lang="en-US" altLang="zh-CN" sz="3200" b="1" kern="1200" cap="none" spc="50" normalizeH="0" baseline="0" noProof="0" dirty="0"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76804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骑行量数据统计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缩略轴的折线图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063" name="文本框 44"/>
          <p:cNvSpPr txBox="1"/>
          <p:nvPr/>
        </p:nvSpPr>
        <p:spPr>
          <a:xfrm>
            <a:off x="782638" y="280988"/>
            <a:ext cx="21542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可视化展示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45064" name="组合 45"/>
          <p:cNvGrpSpPr>
            <a:grpSpLocks noChangeAspect="1"/>
          </p:cNvGrpSpPr>
          <p:nvPr/>
        </p:nvGrpSpPr>
        <p:grpSpPr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47" name="椭圆 4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4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9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7616825" y="1727200"/>
            <a:ext cx="1087438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统计图</a:t>
            </a:r>
            <a:endParaRPr kumimoji="0" lang="zh-CN" altLang="en-US" sz="11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图片 11"/>
          <p:cNvPicPr>
            <a:picLocks noChangeAspect="1"/>
          </p:cNvPicPr>
          <p:nvPr/>
        </p:nvPicPr>
        <p:blipFill>
          <a:blip r:embed="rId1"/>
          <a:srcRect l="19299" t="10580" r="-108" b="12441"/>
          <a:stretch>
            <a:fillRect/>
          </a:stretch>
        </p:blipFill>
        <p:spPr>
          <a:xfrm>
            <a:off x="432435" y="1140460"/>
            <a:ext cx="6928485" cy="286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8" name="组合 1"/>
          <p:cNvGrpSpPr/>
          <p:nvPr/>
        </p:nvGrpSpPr>
        <p:grpSpPr>
          <a:xfrm>
            <a:off x="7553325" y="1051560"/>
            <a:ext cx="1214438" cy="2355850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2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latin typeface="+mn-lt"/>
                  <a:ea typeface="+mn-ea"/>
                  <a:cs typeface="Arial" panose="020B0604020202020204" pitchFamily="34" charset="0"/>
                </a:rPr>
                <a:t>3</a:t>
              </a:r>
              <a:endParaRPr kumimoji="0" lang="en-US" altLang="zh-CN" sz="3200" b="1" kern="1200" cap="none" spc="50" normalizeH="0" baseline="0" noProof="0" dirty="0"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42972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骑行时长数据统计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063" name="文本框 44"/>
          <p:cNvSpPr txBox="1"/>
          <p:nvPr/>
        </p:nvSpPr>
        <p:spPr>
          <a:xfrm>
            <a:off x="782955" y="281305"/>
            <a:ext cx="30676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骑行时长数据统计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45064" name="组合 45"/>
          <p:cNvGrpSpPr>
            <a:grpSpLocks noChangeAspect="1"/>
          </p:cNvGrpSpPr>
          <p:nvPr/>
        </p:nvGrpSpPr>
        <p:grpSpPr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47" name="椭圆 4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4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9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7616825" y="1727200"/>
            <a:ext cx="1087438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noProof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sym typeface="+mn-ea"/>
              </a:rPr>
              <a:t>统计图</a:t>
            </a:r>
            <a:endParaRPr kumimoji="0" lang="zh-CN" altLang="en-US" sz="11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492"/>
          <a:stretch>
            <a:fillRect/>
          </a:stretch>
        </p:blipFill>
        <p:spPr>
          <a:xfrm>
            <a:off x="393065" y="1051560"/>
            <a:ext cx="7075170" cy="2851785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8" name="组合 1"/>
          <p:cNvGrpSpPr/>
          <p:nvPr/>
        </p:nvGrpSpPr>
        <p:grpSpPr>
          <a:xfrm>
            <a:off x="7553325" y="1051560"/>
            <a:ext cx="1214438" cy="2355850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2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latin typeface="+mn-lt"/>
                  <a:ea typeface="+mn-ea"/>
                  <a:cs typeface="Arial" panose="020B0604020202020204" pitchFamily="34" charset="0"/>
                </a:rPr>
                <a:t>4</a:t>
              </a:r>
              <a:endParaRPr kumimoji="0" lang="en-US" altLang="zh-CN" sz="3200" b="1" kern="1200" cap="none" spc="50" normalizeH="0" baseline="0" noProof="0" dirty="0"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42972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100" noProof="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+mn-lt"/>
                  <a:ea typeface="+mn-ea"/>
                  <a:sym typeface="+mn-ea"/>
                </a:rPr>
                <a:t>骑行距离数据统计</a:t>
              </a:r>
              <a:endParaRPr kumimoji="0" lang="zh-CN" altLang="en-US" sz="1100" b="0" i="0" u="none" strike="noStrike" kern="1200" cap="none" spc="0" normalizeH="0" baseline="0" noProof="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  <a:sym typeface="+mn-ea"/>
              </a:endParaRPr>
            </a:p>
          </p:txBody>
        </p:sp>
      </p:grpSp>
      <p:sp>
        <p:nvSpPr>
          <p:cNvPr id="45063" name="文本框 44"/>
          <p:cNvSpPr txBox="1"/>
          <p:nvPr/>
        </p:nvSpPr>
        <p:spPr>
          <a:xfrm>
            <a:off x="782955" y="281305"/>
            <a:ext cx="30676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骑行时长数据统计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45064" name="组合 45"/>
          <p:cNvGrpSpPr>
            <a:grpSpLocks noChangeAspect="1"/>
          </p:cNvGrpSpPr>
          <p:nvPr/>
        </p:nvGrpSpPr>
        <p:grpSpPr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47" name="椭圆 4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4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9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7616825" y="1727200"/>
            <a:ext cx="1087438" cy="4298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统计图</a:t>
            </a:r>
            <a:endParaRPr kumimoji="0" lang="zh-CN" altLang="en-US" sz="11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1146810"/>
            <a:ext cx="7082155" cy="284988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8" name="组合 1"/>
          <p:cNvGrpSpPr/>
          <p:nvPr/>
        </p:nvGrpSpPr>
        <p:grpSpPr>
          <a:xfrm>
            <a:off x="7553325" y="1051560"/>
            <a:ext cx="1214438" cy="2355850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2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latin typeface="+mn-lt"/>
                  <a:ea typeface="+mn-ea"/>
                  <a:cs typeface="Arial" panose="020B0604020202020204" pitchFamily="34" charset="0"/>
                </a:rPr>
                <a:t>5</a:t>
              </a:r>
              <a:endParaRPr kumimoji="0" lang="en-US" altLang="zh-CN" sz="3200" b="1" kern="1200" cap="none" spc="50" normalizeH="0" baseline="0" noProof="0" dirty="0"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26024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轨迹图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063" name="文本框 44"/>
          <p:cNvSpPr txBox="1"/>
          <p:nvPr/>
        </p:nvSpPr>
        <p:spPr>
          <a:xfrm>
            <a:off x="782638" y="280988"/>
            <a:ext cx="21542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可视化展示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45064" name="组合 45"/>
          <p:cNvGrpSpPr>
            <a:grpSpLocks noChangeAspect="1"/>
          </p:cNvGrpSpPr>
          <p:nvPr/>
        </p:nvGrpSpPr>
        <p:grpSpPr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47" name="椭圆 4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4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9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7616825" y="1727200"/>
            <a:ext cx="1087438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html</a:t>
            </a:r>
            <a:endParaRPr kumimoji="0" lang="en-US" altLang="zh-CN" sz="11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图片 15"/>
          <p:cNvPicPr>
            <a:picLocks noChangeAspect="1"/>
          </p:cNvPicPr>
          <p:nvPr/>
        </p:nvPicPr>
        <p:blipFill>
          <a:blip r:embed="rId1"/>
          <a:srcRect t="3381"/>
          <a:stretch>
            <a:fillRect/>
          </a:stretch>
        </p:blipFill>
        <p:spPr>
          <a:xfrm>
            <a:off x="432435" y="1051560"/>
            <a:ext cx="7025005" cy="272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8" name="组合 1"/>
          <p:cNvGrpSpPr/>
          <p:nvPr/>
        </p:nvGrpSpPr>
        <p:grpSpPr>
          <a:xfrm>
            <a:off x="7553325" y="1051560"/>
            <a:ext cx="1214438" cy="2355850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2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latin typeface="+mn-lt"/>
                  <a:ea typeface="+mn-ea"/>
                  <a:cs typeface="Arial" panose="020B0604020202020204" pitchFamily="34" charset="0"/>
                </a:rPr>
                <a:t>6</a:t>
              </a:r>
              <a:endParaRPr kumimoji="0" lang="en-US" altLang="zh-CN" sz="3200" b="1" kern="1200" cap="none" spc="50" normalizeH="0" baseline="0" noProof="0" dirty="0"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26024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2d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热力图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063" name="文本框 44"/>
          <p:cNvSpPr txBox="1"/>
          <p:nvPr/>
        </p:nvSpPr>
        <p:spPr>
          <a:xfrm>
            <a:off x="782638" y="280988"/>
            <a:ext cx="21542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可视化展示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45064" name="组合 45"/>
          <p:cNvGrpSpPr>
            <a:grpSpLocks noChangeAspect="1"/>
          </p:cNvGrpSpPr>
          <p:nvPr/>
        </p:nvGrpSpPr>
        <p:grpSpPr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47" name="椭圆 4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4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9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7616825" y="1727200"/>
            <a:ext cx="1087438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html</a:t>
            </a:r>
            <a:endParaRPr kumimoji="0" lang="en-US" altLang="zh-CN" sz="11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3585"/>
          <a:stretch>
            <a:fillRect/>
          </a:stretch>
        </p:blipFill>
        <p:spPr>
          <a:xfrm>
            <a:off x="393065" y="1155065"/>
            <a:ext cx="7040880" cy="278384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8" name="组合 1"/>
          <p:cNvGrpSpPr/>
          <p:nvPr/>
        </p:nvGrpSpPr>
        <p:grpSpPr>
          <a:xfrm>
            <a:off x="7553325" y="1051560"/>
            <a:ext cx="1214438" cy="2355850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2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latin typeface="+mn-lt"/>
                  <a:ea typeface="+mn-ea"/>
                  <a:cs typeface="Arial" panose="020B0604020202020204" pitchFamily="34" charset="0"/>
                </a:rPr>
                <a:t>7</a:t>
              </a:r>
              <a:endParaRPr kumimoji="0" lang="en-US" altLang="zh-CN" sz="3200" b="1" kern="1200" cap="none" spc="50" normalizeH="0" baseline="0" noProof="0" dirty="0"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26024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3d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热力图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063" name="文本框 44"/>
          <p:cNvSpPr txBox="1"/>
          <p:nvPr/>
        </p:nvSpPr>
        <p:spPr>
          <a:xfrm>
            <a:off x="782638" y="280988"/>
            <a:ext cx="21542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可视化展示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45064" name="组合 45"/>
          <p:cNvGrpSpPr>
            <a:grpSpLocks noChangeAspect="1"/>
          </p:cNvGrpSpPr>
          <p:nvPr/>
        </p:nvGrpSpPr>
        <p:grpSpPr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47" name="椭圆 4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4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9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7616825" y="1727200"/>
            <a:ext cx="1087438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html</a:t>
            </a:r>
            <a:endParaRPr kumimoji="0" lang="en-US" altLang="zh-CN" sz="11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1193165"/>
            <a:ext cx="6929120" cy="2905125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852930" y="2007870"/>
            <a:ext cx="5438140" cy="1127760"/>
            <a:chOff x="3076" y="3063"/>
            <a:chExt cx="8564" cy="1776"/>
          </a:xfrm>
        </p:grpSpPr>
        <p:grpSp>
          <p:nvGrpSpPr>
            <p:cNvPr id="16386" name="组合 3"/>
            <p:cNvGrpSpPr/>
            <p:nvPr/>
          </p:nvGrpSpPr>
          <p:grpSpPr>
            <a:xfrm>
              <a:off x="3076" y="3063"/>
              <a:ext cx="1778" cy="1777"/>
              <a:chOff x="2558424" y="1401428"/>
              <a:chExt cx="1318727" cy="1318727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2558424" y="1401428"/>
                <a:ext cx="1318727" cy="131872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Freeform 11"/>
              <p:cNvSpPr/>
              <p:nvPr/>
            </p:nvSpPr>
            <p:spPr bwMode="auto">
              <a:xfrm>
                <a:off x="2675274" y="1815037"/>
                <a:ext cx="1085027" cy="597230"/>
              </a:xfrm>
              <a:custGeom>
                <a:avLst/>
                <a:gdLst>
                  <a:gd name="T0" fmla="*/ 7 w 683"/>
                  <a:gd name="T1" fmla="*/ 118 h 376"/>
                  <a:gd name="T2" fmla="*/ 334 w 683"/>
                  <a:gd name="T3" fmla="*/ 1 h 376"/>
                  <a:gd name="T4" fmla="*/ 341 w 683"/>
                  <a:gd name="T5" fmla="*/ 1 h 376"/>
                  <a:gd name="T6" fmla="*/ 675 w 683"/>
                  <a:gd name="T7" fmla="*/ 118 h 376"/>
                  <a:gd name="T8" fmla="*/ 683 w 683"/>
                  <a:gd name="T9" fmla="*/ 129 h 376"/>
                  <a:gd name="T10" fmla="*/ 675 w 683"/>
                  <a:gd name="T11" fmla="*/ 139 h 376"/>
                  <a:gd name="T12" fmla="*/ 561 w 683"/>
                  <a:gd name="T13" fmla="*/ 172 h 376"/>
                  <a:gd name="T14" fmla="*/ 338 w 683"/>
                  <a:gd name="T15" fmla="*/ 119 h 376"/>
                  <a:gd name="T16" fmla="*/ 328 w 683"/>
                  <a:gd name="T17" fmla="*/ 130 h 376"/>
                  <a:gd name="T18" fmla="*/ 338 w 683"/>
                  <a:gd name="T19" fmla="*/ 140 h 376"/>
                  <a:gd name="T20" fmla="*/ 545 w 683"/>
                  <a:gd name="T21" fmla="*/ 185 h 376"/>
                  <a:gd name="T22" fmla="*/ 545 w 683"/>
                  <a:gd name="T23" fmla="*/ 255 h 376"/>
                  <a:gd name="T24" fmla="*/ 545 w 683"/>
                  <a:gd name="T25" fmla="*/ 256 h 376"/>
                  <a:gd name="T26" fmla="*/ 337 w 683"/>
                  <a:gd name="T27" fmla="*/ 305 h 376"/>
                  <a:gd name="T28" fmla="*/ 130 w 683"/>
                  <a:gd name="T29" fmla="*/ 256 h 376"/>
                  <a:gd name="T30" fmla="*/ 130 w 683"/>
                  <a:gd name="T31" fmla="*/ 255 h 376"/>
                  <a:gd name="T32" fmla="*/ 130 w 683"/>
                  <a:gd name="T33" fmla="*/ 174 h 376"/>
                  <a:gd name="T34" fmla="*/ 71 w 683"/>
                  <a:gd name="T35" fmla="*/ 157 h 376"/>
                  <a:gd name="T36" fmla="*/ 71 w 683"/>
                  <a:gd name="T37" fmla="*/ 249 h 376"/>
                  <a:gd name="T38" fmla="*/ 92 w 683"/>
                  <a:gd name="T39" fmla="*/ 277 h 376"/>
                  <a:gd name="T40" fmla="*/ 75 w 683"/>
                  <a:gd name="T41" fmla="*/ 303 h 376"/>
                  <a:gd name="T42" fmla="*/ 82 w 683"/>
                  <a:gd name="T43" fmla="*/ 338 h 376"/>
                  <a:gd name="T44" fmla="*/ 28 w 683"/>
                  <a:gd name="T45" fmla="*/ 361 h 376"/>
                  <a:gd name="T46" fmla="*/ 39 w 683"/>
                  <a:gd name="T47" fmla="*/ 301 h 376"/>
                  <a:gd name="T48" fmla="*/ 26 w 683"/>
                  <a:gd name="T49" fmla="*/ 277 h 376"/>
                  <a:gd name="T50" fmla="*/ 46 w 683"/>
                  <a:gd name="T51" fmla="*/ 249 h 376"/>
                  <a:gd name="T52" fmla="*/ 46 w 683"/>
                  <a:gd name="T53" fmla="*/ 150 h 376"/>
                  <a:gd name="T54" fmla="*/ 8 w 683"/>
                  <a:gd name="T55" fmla="*/ 139 h 376"/>
                  <a:gd name="T56" fmla="*/ 0 w 683"/>
                  <a:gd name="T57" fmla="*/ 129 h 376"/>
                  <a:gd name="T58" fmla="*/ 7 w 683"/>
                  <a:gd name="T59" fmla="*/ 11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83" h="376">
                    <a:moveTo>
                      <a:pt x="7" y="118"/>
                    </a:moveTo>
                    <a:cubicBezTo>
                      <a:pt x="334" y="1"/>
                      <a:pt x="334" y="1"/>
                      <a:pt x="334" y="1"/>
                    </a:cubicBezTo>
                    <a:cubicBezTo>
                      <a:pt x="336" y="0"/>
                      <a:pt x="339" y="0"/>
                      <a:pt x="341" y="1"/>
                    </a:cubicBezTo>
                    <a:cubicBezTo>
                      <a:pt x="675" y="118"/>
                      <a:pt x="675" y="118"/>
                      <a:pt x="675" y="118"/>
                    </a:cubicBezTo>
                    <a:cubicBezTo>
                      <a:pt x="680" y="120"/>
                      <a:pt x="683" y="124"/>
                      <a:pt x="683" y="129"/>
                    </a:cubicBezTo>
                    <a:cubicBezTo>
                      <a:pt x="682" y="134"/>
                      <a:pt x="679" y="138"/>
                      <a:pt x="675" y="139"/>
                    </a:cubicBezTo>
                    <a:cubicBezTo>
                      <a:pt x="561" y="172"/>
                      <a:pt x="561" y="172"/>
                      <a:pt x="561" y="172"/>
                    </a:cubicBezTo>
                    <a:cubicBezTo>
                      <a:pt x="537" y="136"/>
                      <a:pt x="430" y="119"/>
                      <a:pt x="338" y="119"/>
                    </a:cubicBezTo>
                    <a:cubicBezTo>
                      <a:pt x="333" y="119"/>
                      <a:pt x="328" y="124"/>
                      <a:pt x="328" y="130"/>
                    </a:cubicBezTo>
                    <a:cubicBezTo>
                      <a:pt x="328" y="136"/>
                      <a:pt x="333" y="140"/>
                      <a:pt x="338" y="140"/>
                    </a:cubicBezTo>
                    <a:cubicBezTo>
                      <a:pt x="452" y="140"/>
                      <a:pt x="534" y="164"/>
                      <a:pt x="545" y="185"/>
                    </a:cubicBezTo>
                    <a:cubicBezTo>
                      <a:pt x="545" y="255"/>
                      <a:pt x="545" y="255"/>
                      <a:pt x="545" y="255"/>
                    </a:cubicBezTo>
                    <a:cubicBezTo>
                      <a:pt x="545" y="255"/>
                      <a:pt x="545" y="255"/>
                      <a:pt x="545" y="256"/>
                    </a:cubicBezTo>
                    <a:cubicBezTo>
                      <a:pt x="545" y="283"/>
                      <a:pt x="452" y="305"/>
                      <a:pt x="337" y="305"/>
                    </a:cubicBezTo>
                    <a:cubicBezTo>
                      <a:pt x="223" y="305"/>
                      <a:pt x="130" y="283"/>
                      <a:pt x="130" y="256"/>
                    </a:cubicBezTo>
                    <a:cubicBezTo>
                      <a:pt x="130" y="255"/>
                      <a:pt x="130" y="255"/>
                      <a:pt x="130" y="255"/>
                    </a:cubicBezTo>
                    <a:cubicBezTo>
                      <a:pt x="130" y="174"/>
                      <a:pt x="130" y="174"/>
                      <a:pt x="130" y="174"/>
                    </a:cubicBezTo>
                    <a:cubicBezTo>
                      <a:pt x="71" y="157"/>
                      <a:pt x="71" y="157"/>
                      <a:pt x="71" y="157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83" y="253"/>
                      <a:pt x="92" y="264"/>
                      <a:pt x="92" y="277"/>
                    </a:cubicBezTo>
                    <a:cubicBezTo>
                      <a:pt x="92" y="288"/>
                      <a:pt x="85" y="298"/>
                      <a:pt x="75" y="303"/>
                    </a:cubicBezTo>
                    <a:cubicBezTo>
                      <a:pt x="82" y="338"/>
                      <a:pt x="82" y="338"/>
                      <a:pt x="82" y="338"/>
                    </a:cubicBezTo>
                    <a:cubicBezTo>
                      <a:pt x="86" y="354"/>
                      <a:pt x="26" y="376"/>
                      <a:pt x="28" y="361"/>
                    </a:cubicBezTo>
                    <a:cubicBezTo>
                      <a:pt x="39" y="301"/>
                      <a:pt x="39" y="301"/>
                      <a:pt x="39" y="301"/>
                    </a:cubicBezTo>
                    <a:cubicBezTo>
                      <a:pt x="31" y="296"/>
                      <a:pt x="26" y="287"/>
                      <a:pt x="26" y="277"/>
                    </a:cubicBezTo>
                    <a:cubicBezTo>
                      <a:pt x="26" y="264"/>
                      <a:pt x="34" y="253"/>
                      <a:pt x="46" y="249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3" y="138"/>
                      <a:pt x="0" y="134"/>
                      <a:pt x="0" y="129"/>
                    </a:cubicBezTo>
                    <a:cubicBezTo>
                      <a:pt x="0" y="124"/>
                      <a:pt x="3" y="120"/>
                      <a:pt x="7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6387" name="文本框 2"/>
            <p:cNvSpPr txBox="1"/>
            <p:nvPr/>
          </p:nvSpPr>
          <p:spPr>
            <a:xfrm>
              <a:off x="4986" y="3508"/>
              <a:ext cx="6655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sz="4800" kern="10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轨迹数据清洗</a:t>
              </a:r>
              <a:endParaRPr lang="zh-CN" altLang="en-US" sz="4800" b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388" name="文本框 4"/>
            <p:cNvSpPr txBox="1"/>
            <p:nvPr/>
          </p:nvSpPr>
          <p:spPr>
            <a:xfrm>
              <a:off x="5124" y="3180"/>
              <a:ext cx="1720" cy="48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400" dirty="0">
                  <a:latin typeface="Arial" panose="020B0604020202020204" pitchFamily="34" charset="0"/>
                </a:rPr>
                <a:t>PART ONE</a:t>
              </a:r>
              <a:endParaRPr lang="zh-CN" altLang="en-US" sz="1400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Click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8" name="组合 1"/>
          <p:cNvGrpSpPr/>
          <p:nvPr/>
        </p:nvGrpSpPr>
        <p:grpSpPr>
          <a:xfrm>
            <a:off x="7553325" y="1051560"/>
            <a:ext cx="1214438" cy="2355850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2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latin typeface="+mn-lt"/>
                  <a:ea typeface="+mn-ea"/>
                  <a:cs typeface="Arial" panose="020B0604020202020204" pitchFamily="34" charset="0"/>
                </a:rPr>
                <a:t>8</a:t>
              </a:r>
              <a:endParaRPr kumimoji="0" lang="en-US" altLang="zh-CN" sz="3200" b="1" kern="1200" cap="none" spc="50" normalizeH="0" baseline="0" noProof="0" dirty="0"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26024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流向图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063" name="文本框 44"/>
          <p:cNvSpPr txBox="1"/>
          <p:nvPr/>
        </p:nvSpPr>
        <p:spPr>
          <a:xfrm>
            <a:off x="782638" y="280988"/>
            <a:ext cx="21542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可视化展示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45064" name="组合 45"/>
          <p:cNvGrpSpPr>
            <a:grpSpLocks noChangeAspect="1"/>
          </p:cNvGrpSpPr>
          <p:nvPr/>
        </p:nvGrpSpPr>
        <p:grpSpPr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47" name="椭圆 4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4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9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7616825" y="1727200"/>
            <a:ext cx="1087438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html</a:t>
            </a:r>
            <a:endParaRPr kumimoji="0" lang="en-US" altLang="zh-CN" sz="11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955040"/>
            <a:ext cx="7082790" cy="313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8" name="组合 1"/>
          <p:cNvGrpSpPr/>
          <p:nvPr/>
        </p:nvGrpSpPr>
        <p:grpSpPr>
          <a:xfrm>
            <a:off x="7553325" y="1051560"/>
            <a:ext cx="1214438" cy="2355850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2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latin typeface="+mn-lt"/>
                  <a:ea typeface="+mn-ea"/>
                  <a:cs typeface="Arial" panose="020B0604020202020204" pitchFamily="34" charset="0"/>
                </a:rPr>
                <a:t>9</a:t>
              </a:r>
              <a:endParaRPr kumimoji="0" lang="en-US" altLang="zh-CN" sz="3200" b="1" kern="1200" cap="none" spc="50" normalizeH="0" baseline="0" noProof="0" dirty="0"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42972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孤立社区分析图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063" name="文本框 44"/>
          <p:cNvSpPr txBox="1"/>
          <p:nvPr/>
        </p:nvSpPr>
        <p:spPr>
          <a:xfrm>
            <a:off x="782638" y="280988"/>
            <a:ext cx="21542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可视化展示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45064" name="组合 45"/>
          <p:cNvGrpSpPr>
            <a:grpSpLocks noChangeAspect="1"/>
          </p:cNvGrpSpPr>
          <p:nvPr/>
        </p:nvGrpSpPr>
        <p:grpSpPr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47" name="椭圆 4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4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9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7616825" y="1727200"/>
            <a:ext cx="1087438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html</a:t>
            </a:r>
            <a:endParaRPr kumimoji="0" lang="en-US" altLang="zh-CN" sz="11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821055"/>
            <a:ext cx="6382385" cy="3917315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5058" name="组合 1"/>
          <p:cNvGrpSpPr/>
          <p:nvPr/>
        </p:nvGrpSpPr>
        <p:grpSpPr>
          <a:xfrm>
            <a:off x="7553325" y="1051560"/>
            <a:ext cx="1214438" cy="2355850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2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R="0" algn="ctr" defTabSz="6858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defRPr/>
              </a:pPr>
              <a:r>
                <a:rPr kumimoji="0" lang="en-US" altLang="zh-CN" sz="3200" b="1" kern="1200" cap="none" spc="50" normalizeH="0" baseline="0" noProof="0" dirty="0">
                  <a:latin typeface="+mn-lt"/>
                  <a:ea typeface="+mn-ea"/>
                  <a:cs typeface="Arial" panose="020B0604020202020204" pitchFamily="34" charset="0"/>
                </a:rPr>
                <a:t>10</a:t>
              </a:r>
              <a:endParaRPr kumimoji="0" lang="en-US" altLang="zh-CN" sz="3200" b="1" kern="1200" cap="none" spc="50" normalizeH="0" baseline="0" noProof="0" dirty="0"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42972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社区扩散指数分析图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063" name="文本框 44"/>
          <p:cNvSpPr txBox="1"/>
          <p:nvPr/>
        </p:nvSpPr>
        <p:spPr>
          <a:xfrm>
            <a:off x="782638" y="280988"/>
            <a:ext cx="21542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Arial" panose="020B0604020202020204" pitchFamily="34" charset="0"/>
              </a:rPr>
              <a:t>可视化展示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45064" name="组合 45"/>
          <p:cNvGrpSpPr>
            <a:grpSpLocks noChangeAspect="1"/>
          </p:cNvGrpSpPr>
          <p:nvPr/>
        </p:nvGrpSpPr>
        <p:grpSpPr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47" name="椭圆 46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47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9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7616825" y="1727200"/>
            <a:ext cx="1087438" cy="26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html</a:t>
            </a:r>
            <a:endParaRPr kumimoji="0" lang="en-US" altLang="zh-CN" sz="1100" b="0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065" y="881380"/>
            <a:ext cx="6991985" cy="35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1115060"/>
            <a:ext cx="3048635" cy="161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THANKS!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45155" y="2729865"/>
            <a:ext cx="285369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恳请各位老师批评指正！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0" name="矩形 26"/>
          <p:cNvSpPr/>
          <p:nvPr/>
        </p:nvSpPr>
        <p:spPr>
          <a:xfrm>
            <a:off x="836295" y="1009650"/>
            <a:ext cx="9956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600" dirty="0">
                <a:latin typeface="微软雅黑" panose="020B0503020204020204" pitchFamily="34" charset="-122"/>
              </a:rPr>
              <a:t>主要工作</a:t>
            </a:r>
            <a:endParaRPr lang="zh-CN" altLang="en-US" sz="1600" dirty="0">
              <a:latin typeface="微软雅黑" panose="020B0503020204020204" pitchFamily="34" charset="-122"/>
            </a:endParaRPr>
          </a:p>
        </p:txBody>
      </p:sp>
      <p:grpSp>
        <p:nvGrpSpPr>
          <p:cNvPr id="18439" name="组合 36"/>
          <p:cNvGrpSpPr>
            <a:grpSpLocks noChangeAspect="1"/>
          </p:cNvGrpSpPr>
          <p:nvPr/>
        </p:nvGrpSpPr>
        <p:grpSpPr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40" name="文本框 39"/>
          <p:cNvSpPr txBox="1"/>
          <p:nvPr/>
        </p:nvSpPr>
        <p:spPr>
          <a:xfrm>
            <a:off x="782638" y="280988"/>
            <a:ext cx="201866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2400" kern="100" dirty="0"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轨迹数据清洗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51660" y="1520190"/>
            <a:ext cx="5441950" cy="2103120"/>
            <a:chOff x="2478" y="2663"/>
            <a:chExt cx="8570" cy="3312"/>
          </a:xfrm>
        </p:grpSpPr>
        <p:grpSp>
          <p:nvGrpSpPr>
            <p:cNvPr id="18434" name="组合 9"/>
            <p:cNvGrpSpPr/>
            <p:nvPr/>
          </p:nvGrpSpPr>
          <p:grpSpPr>
            <a:xfrm>
              <a:off x="5460" y="2803"/>
              <a:ext cx="3085" cy="2948"/>
              <a:chOff x="3065829" y="2668267"/>
              <a:chExt cx="1872107" cy="1761728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3114376" y="2668267"/>
                <a:ext cx="1762875" cy="1761728"/>
              </a:xfrm>
              <a:prstGeom prst="ellipse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441842" y="2760911"/>
                <a:ext cx="119852" cy="11954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439037" y="2760911"/>
                <a:ext cx="119851" cy="11954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065829" y="3493096"/>
                <a:ext cx="119851" cy="11954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818084" y="3493096"/>
                <a:ext cx="119852" cy="11954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441842" y="4223788"/>
                <a:ext cx="119852" cy="11954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439037" y="4201373"/>
                <a:ext cx="119851" cy="11954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8458" name="组合 17"/>
              <p:cNvGrpSpPr/>
              <p:nvPr/>
            </p:nvGrpSpPr>
            <p:grpSpPr>
              <a:xfrm>
                <a:off x="3269293" y="2943616"/>
                <a:ext cx="1465545" cy="1202499"/>
                <a:chOff x="3269293" y="2943616"/>
                <a:chExt cx="1465545" cy="1202499"/>
              </a:xfrm>
            </p:grpSpPr>
            <p:sp>
              <p:nvSpPr>
                <p:cNvPr id="19" name="任意多边形 18"/>
                <p:cNvSpPr/>
                <p:nvPr/>
              </p:nvSpPr>
              <p:spPr>
                <a:xfrm>
                  <a:off x="4007950" y="2955164"/>
                  <a:ext cx="426307" cy="590232"/>
                </a:xfrm>
                <a:custGeom>
                  <a:avLst/>
                  <a:gdLst>
                    <a:gd name="connsiteX0" fmla="*/ 0 w 425885"/>
                    <a:gd name="connsiteY0" fmla="*/ 588724 h 588724"/>
                    <a:gd name="connsiteX1" fmla="*/ 425885 w 425885"/>
                    <a:gd name="connsiteY1" fmla="*/ 0 h 5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5885" h="588724">
                      <a:moveTo>
                        <a:pt x="0" y="588724"/>
                      </a:moveTo>
                      <a:lnTo>
                        <a:pt x="425885" y="0"/>
                      </a:lnTo>
                    </a:path>
                  </a:pathLst>
                </a:cu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任意多边形 19"/>
                <p:cNvSpPr/>
                <p:nvPr/>
              </p:nvSpPr>
              <p:spPr>
                <a:xfrm>
                  <a:off x="3995814" y="3545396"/>
                  <a:ext cx="738830" cy="0"/>
                </a:xfrm>
                <a:custGeom>
                  <a:avLst/>
                  <a:gdLst>
                    <a:gd name="connsiteX0" fmla="*/ 0 w 739035"/>
                    <a:gd name="connsiteY0" fmla="*/ 0 h 0"/>
                    <a:gd name="connsiteX1" fmla="*/ 739035 w 739035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9035">
                      <a:moveTo>
                        <a:pt x="0" y="0"/>
                      </a:moveTo>
                      <a:lnTo>
                        <a:pt x="739035" y="0"/>
                      </a:lnTo>
                    </a:path>
                  </a:pathLst>
                </a:cu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3595298" y="2943210"/>
                  <a:ext cx="412652" cy="588737"/>
                </a:xfrm>
                <a:custGeom>
                  <a:avLst/>
                  <a:gdLst>
                    <a:gd name="connsiteX0" fmla="*/ 413359 w 413359"/>
                    <a:gd name="connsiteY0" fmla="*/ 588724 h 588724"/>
                    <a:gd name="connsiteX1" fmla="*/ 0 w 413359"/>
                    <a:gd name="connsiteY1" fmla="*/ 0 h 58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3359" h="588724">
                      <a:moveTo>
                        <a:pt x="413359" y="58872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3269121" y="3557350"/>
                  <a:ext cx="726693" cy="0"/>
                </a:xfrm>
                <a:custGeom>
                  <a:avLst/>
                  <a:gdLst>
                    <a:gd name="connsiteX0" fmla="*/ 726510 w 726510"/>
                    <a:gd name="connsiteY0" fmla="*/ 0 h 0"/>
                    <a:gd name="connsiteX1" fmla="*/ 0 w 72651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6510">
                      <a:moveTo>
                        <a:pt x="72651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581645" y="3569304"/>
                  <a:ext cx="426306" cy="576783"/>
                </a:xfrm>
                <a:custGeom>
                  <a:avLst/>
                  <a:gdLst>
                    <a:gd name="connsiteX0" fmla="*/ 425885 w 425885"/>
                    <a:gd name="connsiteY0" fmla="*/ 0 h 576197"/>
                    <a:gd name="connsiteX1" fmla="*/ 0 w 425885"/>
                    <a:gd name="connsiteY1" fmla="*/ 576197 h 576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5885" h="576197">
                      <a:moveTo>
                        <a:pt x="425885" y="0"/>
                      </a:moveTo>
                      <a:lnTo>
                        <a:pt x="0" y="576197"/>
                      </a:lnTo>
                    </a:path>
                  </a:pathLst>
                </a:cu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任意多边形 23"/>
                <p:cNvSpPr/>
                <p:nvPr/>
              </p:nvSpPr>
              <p:spPr>
                <a:xfrm>
                  <a:off x="4020087" y="3569304"/>
                  <a:ext cx="388379" cy="576783"/>
                </a:xfrm>
                <a:custGeom>
                  <a:avLst/>
                  <a:gdLst>
                    <a:gd name="connsiteX0" fmla="*/ 0 w 388307"/>
                    <a:gd name="connsiteY0" fmla="*/ 0 h 576197"/>
                    <a:gd name="connsiteX1" fmla="*/ 388307 w 388307"/>
                    <a:gd name="connsiteY1" fmla="*/ 576197 h 576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8307" h="576197">
                      <a:moveTo>
                        <a:pt x="0" y="0"/>
                      </a:moveTo>
                      <a:lnTo>
                        <a:pt x="388307" y="576197"/>
                      </a:lnTo>
                    </a:path>
                  </a:pathLst>
                </a:cu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" name="椭圆 28"/>
            <p:cNvSpPr/>
            <p:nvPr/>
          </p:nvSpPr>
          <p:spPr>
            <a:xfrm>
              <a:off x="6221" y="3488"/>
              <a:ext cx="1543" cy="15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210" y="5406"/>
              <a:ext cx="2267" cy="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建立空间数据集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647" y="5406"/>
              <a:ext cx="2225" cy="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建立要素数据集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矩形 25"/>
            <p:cNvSpPr/>
            <p:nvPr/>
          </p:nvSpPr>
          <p:spPr>
            <a:xfrm>
              <a:off x="2478" y="2797"/>
              <a:ext cx="3179" cy="5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13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1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筛选掉偏移的点，河里点</a:t>
              </a:r>
              <a:endPara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028" y="4006"/>
              <a:ext cx="2225" cy="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多线转单线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781" y="3986"/>
              <a:ext cx="2267" cy="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网络分析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10" y="2663"/>
              <a:ext cx="2267" cy="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6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生成路径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7605" y="539115"/>
            <a:ext cx="6360795" cy="40652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0" grpId="0"/>
      <p:bldP spid="184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0874" y="498925"/>
            <a:ext cx="6142252" cy="4259949"/>
          </a:xfrm>
          <a:prstGeom prst="rect">
            <a:avLst/>
          </a:prstGeom>
        </p:spPr>
      </p:pic>
      <p:grpSp>
        <p:nvGrpSpPr>
          <p:cNvPr id="18439" name="组合 36"/>
          <p:cNvGrpSpPr>
            <a:grpSpLocks noChangeAspect="1"/>
          </p:cNvGrpSpPr>
          <p:nvPr/>
        </p:nvGrpSpPr>
        <p:grpSpPr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40" name="文本框 39"/>
          <p:cNvSpPr txBox="1"/>
          <p:nvPr/>
        </p:nvSpPr>
        <p:spPr>
          <a:xfrm>
            <a:off x="782638" y="280988"/>
            <a:ext cx="20186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zh-CN" altLang="en-US" sz="2400" b="1" dirty="0">
                <a:solidFill>
                  <a:srgbClr val="000000"/>
                </a:solidFill>
              </a:rPr>
              <a:t>原始道路数据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822" y="430344"/>
            <a:ext cx="6180356" cy="4282811"/>
          </a:xfrm>
          <a:prstGeom prst="rect">
            <a:avLst/>
          </a:prstGeom>
        </p:spPr>
      </p:pic>
      <p:grpSp>
        <p:nvGrpSpPr>
          <p:cNvPr id="18439" name="组合 36"/>
          <p:cNvGrpSpPr>
            <a:grpSpLocks noChangeAspect="1"/>
          </p:cNvGrpSpPr>
          <p:nvPr/>
        </p:nvGrpSpPr>
        <p:grpSpPr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40" name="文本框 39"/>
          <p:cNvSpPr txBox="1"/>
          <p:nvPr/>
        </p:nvSpPr>
        <p:spPr>
          <a:xfrm>
            <a:off x="782638" y="280988"/>
            <a:ext cx="20186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2400" kern="100" dirty="0"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缓冲区分析</a:t>
            </a:r>
            <a:endParaRPr lang="zh-CN" altLang="en-US" sz="2400" kern="100" dirty="0">
              <a:latin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0391" y="368869"/>
            <a:ext cx="6203218" cy="4290432"/>
          </a:xfrm>
          <a:prstGeom prst="rect">
            <a:avLst/>
          </a:prstGeom>
        </p:spPr>
      </p:pic>
      <p:grpSp>
        <p:nvGrpSpPr>
          <p:cNvPr id="18439" name="组合 36"/>
          <p:cNvGrpSpPr>
            <a:grpSpLocks noChangeAspect="1"/>
          </p:cNvGrpSpPr>
          <p:nvPr/>
        </p:nvGrpSpPr>
        <p:grpSpPr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40" name="文本框 39"/>
          <p:cNvSpPr txBox="1"/>
          <p:nvPr/>
        </p:nvSpPr>
        <p:spPr>
          <a:xfrm>
            <a:off x="782638" y="280988"/>
            <a:ext cx="20186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zh-CN" altLang="en-US" sz="2400" kern="100" dirty="0"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栅格化</a:t>
            </a:r>
            <a:endParaRPr lang="zh-CN" altLang="en-US" sz="2400" kern="100" dirty="0">
              <a:latin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4676" y="368869"/>
            <a:ext cx="6270654" cy="4344626"/>
          </a:xfrm>
          <a:prstGeom prst="rect">
            <a:avLst/>
          </a:prstGeom>
        </p:spPr>
      </p:pic>
      <p:grpSp>
        <p:nvGrpSpPr>
          <p:cNvPr id="18439" name="组合 36"/>
          <p:cNvGrpSpPr>
            <a:grpSpLocks noChangeAspect="1"/>
          </p:cNvGrpSpPr>
          <p:nvPr/>
        </p:nvGrpSpPr>
        <p:grpSpPr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40" name="文本框 39"/>
          <p:cNvSpPr txBox="1"/>
          <p:nvPr/>
        </p:nvSpPr>
        <p:spPr>
          <a:xfrm>
            <a:off x="782638" y="280988"/>
            <a:ext cx="20186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zh-CN" altLang="en-US" sz="2400" kern="100" dirty="0"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矢量化</a:t>
            </a:r>
            <a:endParaRPr lang="zh-CN" altLang="en-US" sz="2400" kern="100" dirty="0">
              <a:latin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8435" y="735330"/>
            <a:ext cx="6001385" cy="4048125"/>
          </a:xfrm>
          <a:prstGeom prst="rect">
            <a:avLst/>
          </a:prstGeom>
        </p:spPr>
      </p:pic>
      <p:grpSp>
        <p:nvGrpSpPr>
          <p:cNvPr id="18439" name="组合 36"/>
          <p:cNvGrpSpPr>
            <a:grpSpLocks noChangeAspect="1"/>
          </p:cNvGrpSpPr>
          <p:nvPr/>
        </p:nvGrpSpPr>
        <p:grpSpPr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8" name="椭圆 37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11"/>
            <p:cNvSpPr/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40" name="文本框 39"/>
          <p:cNvSpPr txBox="1"/>
          <p:nvPr/>
        </p:nvSpPr>
        <p:spPr>
          <a:xfrm>
            <a:off x="782955" y="281305"/>
            <a:ext cx="27089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2400" kern="100" dirty="0">
                <a:latin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生成网络数据集</a:t>
            </a:r>
            <a:endParaRPr lang="zh-CN" altLang="en-US" sz="2400" kern="100" dirty="0">
              <a:latin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708.5811023622045,&quot;width&quot;:9672.8377952755909}"/>
</p:tagLst>
</file>

<file path=ppt/tags/tag2.xml><?xml version="1.0" encoding="utf-8"?>
<p:tagLst xmlns:p="http://schemas.openxmlformats.org/presentationml/2006/main">
  <p:tag name="KSO_WM_UNIT_PLACING_PICTURE_USER_VIEWPORT" val="{&quot;height&quot;:6564,&quot;width&quot;:9732}"/>
</p:tagLst>
</file>

<file path=ppt/tags/tag3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1623</Words>
  <Application>WPS 演示</Application>
  <PresentationFormat>全屏显示(16:9)</PresentationFormat>
  <Paragraphs>253</Paragraphs>
  <Slides>33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微软雅黑 Light</vt:lpstr>
      <vt:lpstr>Calibri</vt:lpstr>
      <vt:lpstr>华文中宋</vt:lpstr>
      <vt:lpstr>Nexa Light</vt:lpstr>
      <vt:lpstr>Verdana</vt:lpstr>
      <vt:lpstr>Times New Roman</vt:lpstr>
      <vt:lpstr>Arial Unicode MS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toumatou</cp:lastModifiedBy>
  <cp:revision>254</cp:revision>
  <dcterms:created xsi:type="dcterms:W3CDTF">2015-04-27T05:53:00Z</dcterms:created>
  <dcterms:modified xsi:type="dcterms:W3CDTF">2021-01-22T08:46:20Z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